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3"/>
    <p:sldMasterId id="2147483721" r:id="rId4"/>
    <p:sldMasterId id="2147483722" r:id="rId5"/>
    <p:sldMasterId id="2147483723" r:id="rId6"/>
    <p:sldMasterId id="2147483724" r:id="rId7"/>
    <p:sldMasterId id="214748372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</p:sldIdLst>
  <p:sldSz cy="5143500" cx="9144000"/>
  <p:notesSz cx="6858000" cy="9144000"/>
  <p:embeddedFontLst>
    <p:embeddedFont>
      <p:font typeface="Proxima Nova"/>
      <p:regular r:id="rId89"/>
      <p:bold r:id="rId90"/>
      <p:italic r:id="rId91"/>
      <p:boldItalic r:id="rId92"/>
    </p:embeddedFont>
    <p:embeddedFont>
      <p:font typeface="Overpass Black"/>
      <p:bold r:id="rId93"/>
      <p:boldItalic r:id="rId94"/>
    </p:embeddedFont>
    <p:embeddedFont>
      <p:font typeface="Overpass"/>
      <p:regular r:id="rId95"/>
      <p:bold r:id="rId96"/>
      <p:italic r:id="rId97"/>
      <p:boldItalic r:id="rId98"/>
    </p:embeddedFont>
    <p:embeddedFont>
      <p:font typeface="Helvetica Neue"/>
      <p:regular r:id="rId99"/>
      <p:bold r:id="rId100"/>
      <p:italic r:id="rId101"/>
      <p:boldItalic r:id="rId102"/>
    </p:embeddedFont>
    <p:embeddedFont>
      <p:font typeface="Open Sans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6" Type="http://schemas.openxmlformats.org/officeDocument/2006/relationships/font" Target="fonts/OpenSans-boldItalic.fntdata"/><Relationship Id="rId105" Type="http://schemas.openxmlformats.org/officeDocument/2006/relationships/font" Target="fonts/OpenSans-italic.fntdata"/><Relationship Id="rId104" Type="http://schemas.openxmlformats.org/officeDocument/2006/relationships/font" Target="fonts/OpenSans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OpenSans-regular.fntdata"/><Relationship Id="rId102" Type="http://schemas.openxmlformats.org/officeDocument/2006/relationships/font" Target="fonts/HelveticaNeue-boldItalic.fntdata"/><Relationship Id="rId101" Type="http://schemas.openxmlformats.org/officeDocument/2006/relationships/font" Target="fonts/HelveticaNeue-italic.fntdata"/><Relationship Id="rId100" Type="http://schemas.openxmlformats.org/officeDocument/2006/relationships/font" Target="fonts/HelveticaNeue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Overpass-regular.fntdata"/><Relationship Id="rId94" Type="http://schemas.openxmlformats.org/officeDocument/2006/relationships/font" Target="fonts/OverpassBlack-boldItalic.fntdata"/><Relationship Id="rId97" Type="http://schemas.openxmlformats.org/officeDocument/2006/relationships/font" Target="fonts/Overpass-italic.fntdata"/><Relationship Id="rId96" Type="http://schemas.openxmlformats.org/officeDocument/2006/relationships/font" Target="fonts/Overpass-bold.fntdata"/><Relationship Id="rId11" Type="http://schemas.openxmlformats.org/officeDocument/2006/relationships/slide" Target="slides/slide2.xml"/><Relationship Id="rId99" Type="http://schemas.openxmlformats.org/officeDocument/2006/relationships/font" Target="fonts/HelveticaNeue-regular.fntdata"/><Relationship Id="rId10" Type="http://schemas.openxmlformats.org/officeDocument/2006/relationships/slide" Target="slides/slide1.xml"/><Relationship Id="rId98" Type="http://schemas.openxmlformats.org/officeDocument/2006/relationships/font" Target="fonts/Overpass-bold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ProximaNova-italic.fntdata"/><Relationship Id="rId90" Type="http://schemas.openxmlformats.org/officeDocument/2006/relationships/font" Target="fonts/ProximaNova-bold.fntdata"/><Relationship Id="rId93" Type="http://schemas.openxmlformats.org/officeDocument/2006/relationships/font" Target="fonts/OverpassBlack-bold.fntdata"/><Relationship Id="rId92" Type="http://schemas.openxmlformats.org/officeDocument/2006/relationships/font" Target="fonts/ProximaNova-bold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font" Target="fonts/ProximaNova-regular.fntdata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edmonk.com/sogrady/2014/03/27/micro-services/" TargetMode="External"/><Relationship Id="rId3" Type="http://schemas.openxmlformats.org/officeDocument/2006/relationships/hyperlink" Target="https://www.slideshare.net/adriancockcroft/speeding-up-31799721" TargetMode="External"/><Relationship Id="rId4" Type="http://schemas.openxmlformats.org/officeDocument/2006/relationships/hyperlink" Target="https://en.wikipedia.org/wiki/Java_EE_version_history#Java_EE_6_.28December_10.2C_2009.29" TargetMode="External"/><Relationship Id="rId5" Type="http://schemas.openxmlformats.org/officeDocument/2006/relationships/hyperlink" Target="https://assets.thoughtworks.com/assets/technology-radar-march-2012.pdf" TargetMode="External"/><Relationship Id="rId6" Type="http://schemas.openxmlformats.org/officeDocument/2006/relationships/hyperlink" Target="https://thenewstack.io/github-goes-kubernetes-tells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nasdaq.com/article/the-importance-of-house-of-cards-to-netflix-cm588662" TargetMode="External"/><Relationship Id="rId3" Type="http://schemas.openxmlformats.org/officeDocument/2006/relationships/hyperlink" Target="https://www.forbes.com/sites/petercohan/2013/04/23/how-netflix-reinvented-itself/#35320d2f2886" TargetMode="External"/><Relationship Id="rId4" Type="http://schemas.openxmlformats.org/officeDocument/2006/relationships/hyperlink" Target="http://www.nydailynews.com/entertainment/tv-movies/netflix-house-cards-game-changer-article-1.1264563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christianposta.com/kubernetes/java-remote-debug-for-applications-running-in-kubernetes/" TargetMode="External"/><Relationship Id="rId3" Type="http://schemas.openxmlformats.org/officeDocument/2006/relationships/hyperlink" Target="https://developers.redhat.com/blog/2017/12/19/debug-java-openshift-vscode-cdk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Demo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We saw the micoservice properties like elasticity, distribution etc., which leads to DevOps challenges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Kubernetes supports a microservices architecture through the Service construct, typically the functionalities are abstracted in Pods and exposed as "Service" - which has name attached to it and can be called like API using the name. Kubernetes "Services" also does some rudimentary load balancing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origins come from Borg &amp; Omega.  Google’s container/cluster management solutions.  Google launches 2 billion containers per week.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largest contributor to Kubernetes outside of Google.  We support Kubernetes for enterprise customers via Openshift Enterprise.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0097A7"/>
                </a:solidFill>
                <a:hlinkClick r:id="rId2"/>
              </a:rPr>
              <a:t>http://redmonk.com/sogrady/2014/03/27/micro-services/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0097A7"/>
                </a:solidFill>
                <a:hlinkClick r:id="rId3"/>
              </a:rPr>
              <a:t>https://www.slideshare.net/adriancockcroft/speeding-up-31799721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0097A7"/>
                </a:solidFill>
                <a:hlinkClick r:id="rId4"/>
              </a:rPr>
              <a:t>https://en.wikipedia.org/wiki/Java_EE_version_history#Java_EE_6_.28December_10.2C_2009.29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https://assets.thoughtworks.com/assets/technology-radar-march-2012.pdf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Netflix and Kubernetes https://www.youtube.com/watch?v=57UK46qfBLY&amp;feature=youtu.be&amp;t=37m21s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https://thenewstack.io/github-goes-kubernetes-tells/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Docker born March 2013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https://www.youtube.com/watch?v=9xciauwbsuo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first Internet-based series to be nominated and win Emmy and Golden Globe awards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http://www.nasdaq.com/article/the-importance-of-house-of-cards-to-netflix-cm588662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https://www.forbes.com/sites/petercohan/2013/04/23/how-netflix-reinvented-itself/#35320d2f2886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http://www.nydailynews.com/entertainment/tv-movies/netflix-house-cards-game-changer-article-1.1264563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https://twitter.com/kelseyhightower/status/940259898331238402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Shape 10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Shape 1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https://fabric8.io/gitbook/mavenPlugin.html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Shape 1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Shape 1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Shape 1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https://github.com/c-bata/kube-prompt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Shape 1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Shape 1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http://blog.christianposta.com/kubernetes/java-remote-debug-for-applications-running-in-kubernetes/</a:t>
            </a:r>
            <a:endParaRPr sz="1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https://developers.redhat.com/blog/2017/12/19/debug-java-openshift-vscode-cdk/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Shape 1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Shape 1324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372717" y="674557"/>
            <a:ext cx="5963400" cy="337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Shape 1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Shape 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Shape 1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Shape 1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Shape 1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4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861175" y="3028325"/>
            <a:ext cx="46803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pen Sans"/>
              <a:buNone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- light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 - light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- ligh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■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■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■"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pen Sans"/>
              <a:buNone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861175" y="3028325"/>
            <a:ext cx="46803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- ligh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26650" y="1660725"/>
            <a:ext cx="7490700" cy="1822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blank">
  <p:cSld name="BLAN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861175" y="3028325"/>
            <a:ext cx="46803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0" i="0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6" type="subTitle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8" type="subTitle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9" type="subTitle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3" type="subTitle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4" type="subTitle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5" type="subTitle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6" type="subTitle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8" type="subTitle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A3DBE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- light">
  <p:cSld name="agenda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6" type="subTitle"/>
          </p:nvPr>
        </p:nvSpPr>
        <p:spPr>
          <a:xfrm>
            <a:off x="826650" y="26163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8" type="subTitle"/>
          </p:nvPr>
        </p:nvSpPr>
        <p:spPr>
          <a:xfrm>
            <a:off x="4630950" y="261631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9" type="subTitle"/>
          </p:nvPr>
        </p:nvSpPr>
        <p:spPr>
          <a:xfrm>
            <a:off x="8266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3" type="subTitle"/>
          </p:nvPr>
        </p:nvSpPr>
        <p:spPr>
          <a:xfrm>
            <a:off x="826650" y="32335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4" type="subTitle"/>
          </p:nvPr>
        </p:nvSpPr>
        <p:spPr>
          <a:xfrm>
            <a:off x="4630950" y="2942568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5" type="subTitle"/>
          </p:nvPr>
        </p:nvSpPr>
        <p:spPr>
          <a:xfrm>
            <a:off x="4630950" y="323351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6" type="subTitle"/>
          </p:nvPr>
        </p:nvSpPr>
        <p:spPr>
          <a:xfrm>
            <a:off x="8266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8" type="subTitle"/>
          </p:nvPr>
        </p:nvSpPr>
        <p:spPr>
          <a:xfrm>
            <a:off x="4630950" y="3559762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headline 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 - light">
  <p:cSld name="headline only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- light">
  <p:cSld name="text only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3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- light">
  <p:cSld name="Title and two columns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0" i="0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1" name="Shape 231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 and body 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0" i="0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6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3" name="Shape 243"/>
          <p:cNvSpPr txBox="1"/>
          <p:nvPr>
            <p:ph idx="1" type="subTitle"/>
          </p:nvPr>
        </p:nvSpPr>
        <p:spPr>
          <a:xfrm>
            <a:off x="1143000" y="2701925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Shape 255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623888" y="1282700"/>
            <a:ext cx="7886700" cy="21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6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23888" y="3441700"/>
            <a:ext cx="78867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28650" y="1370013"/>
            <a:ext cx="38670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4648200" y="1370013"/>
            <a:ext cx="38670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630238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30238" y="1260475"/>
            <a:ext cx="38688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2" type="body"/>
          </p:nvPr>
        </p:nvSpPr>
        <p:spPr>
          <a:xfrm>
            <a:off x="630238" y="1879600"/>
            <a:ext cx="38688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3" type="body"/>
          </p:nvPr>
        </p:nvSpPr>
        <p:spPr>
          <a:xfrm>
            <a:off x="4629150" y="1260475"/>
            <a:ext cx="3887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4" type="body"/>
          </p:nvPr>
        </p:nvSpPr>
        <p:spPr>
          <a:xfrm>
            <a:off x="4629150" y="1879600"/>
            <a:ext cx="38877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1" name="Shape 281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3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887788" y="741363"/>
            <a:ext cx="4629300" cy="3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2" type="body"/>
          </p:nvPr>
        </p:nvSpPr>
        <p:spPr>
          <a:xfrm>
            <a:off x="630238" y="1543050"/>
            <a:ext cx="29496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3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3" name="Shape 293"/>
          <p:cNvSpPr/>
          <p:nvPr>
            <p:ph idx="2" type="pic"/>
          </p:nvPr>
        </p:nvSpPr>
        <p:spPr>
          <a:xfrm>
            <a:off x="3887788" y="741363"/>
            <a:ext cx="4629300" cy="3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30238" y="1543050"/>
            <a:ext cx="29496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 rot="5400000">
            <a:off x="2940900" y="-942237"/>
            <a:ext cx="3262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 rot="5400000">
            <a:off x="5350650" y="1467738"/>
            <a:ext cx="4357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 rot="5400000">
            <a:off x="1331025" y="-427812"/>
            <a:ext cx="4357800" cy="5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 - l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b="0" i="0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"/>
              <a:buNone/>
              <a:defRPr b="0" i="0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685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28600" lvl="2" marL="1143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28600" lvl="3" marL="1600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28600" lvl="4" marL="2057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28600" lvl="5" marL="2514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9" name="Shape 3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1" name="Shape 3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" name="Shape 3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7" name="Shape 3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256200" y="3242423"/>
            <a:ext cx="86316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Shape 363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Shape 364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105.jp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ark-gradien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826650" y="1360218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IfPt3z6UAGw&amp;t=1s&amp;index=25&amp;list=PLuWlr4oKSRUbRHHCUzXPeWIeKF-JweuyD" TargetMode="External"/><Relationship Id="rId4" Type="http://schemas.openxmlformats.org/officeDocument/2006/relationships/hyperlink" Target="http://bit.ly/8stepsawesome" TargetMode="External"/><Relationship Id="rId5" Type="http://schemas.openxmlformats.org/officeDocument/2006/relationships/hyperlink" Target="http://bit.ly/8stepsawesom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t.ly/docker-devnexus201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jpg"/><Relationship Id="rId10" Type="http://schemas.openxmlformats.org/officeDocument/2006/relationships/image" Target="../media/image43.png"/><Relationship Id="rId12" Type="http://schemas.openxmlformats.org/officeDocument/2006/relationships/image" Target="../media/image42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kubernetes.io/docs/user-guide/kubect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kubernetesbyexampl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8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png"/><Relationship Id="rId10" Type="http://schemas.openxmlformats.org/officeDocument/2006/relationships/hyperlink" Target="http://wildfly-swarm.io/generator/" TargetMode="External"/><Relationship Id="rId13" Type="http://schemas.openxmlformats.org/officeDocument/2006/relationships/image" Target="../media/image48.png"/><Relationship Id="rId12" Type="http://schemas.openxmlformats.org/officeDocument/2006/relationships/hyperlink" Target="http://vertx.io/" TargetMode="External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dropwizard.io/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s://microprofile.io/" TargetMode="External"/><Relationship Id="rId5" Type="http://schemas.openxmlformats.org/officeDocument/2006/relationships/hyperlink" Target="http://projects.spring.io/spring-boot/" TargetMode="External"/><Relationship Id="rId6" Type="http://schemas.openxmlformats.org/officeDocument/2006/relationships/hyperlink" Target="http://start.spring.io/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://wildfly-swarm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jpg"/><Relationship Id="rId4" Type="http://schemas.openxmlformats.org/officeDocument/2006/relationships/hyperlink" Target="https://www.thoughtworks.com/radar/techniques/microservices" TargetMode="External"/><Relationship Id="rId9" Type="http://schemas.openxmlformats.org/officeDocument/2006/relationships/hyperlink" Target="https://www.youtube.com/watch?v=9xciauwbsuo" TargetMode="External"/><Relationship Id="rId5" Type="http://schemas.openxmlformats.org/officeDocument/2006/relationships/hyperlink" Target="https://www.thoughtworks.com/radar/techniques/microservices" TargetMode="External"/><Relationship Id="rId6" Type="http://schemas.openxmlformats.org/officeDocument/2006/relationships/hyperlink" Target="https://martinfowler.com/articles/microservices.html" TargetMode="External"/><Relationship Id="rId7" Type="http://schemas.openxmlformats.org/officeDocument/2006/relationships/hyperlink" Target="https://martinfowler.com/articles/microservices.html" TargetMode="External"/><Relationship Id="rId8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58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58.png"/><Relationship Id="rId13" Type="http://schemas.openxmlformats.org/officeDocument/2006/relationships/image" Target="../media/image67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70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58.png"/><Relationship Id="rId13" Type="http://schemas.openxmlformats.org/officeDocument/2006/relationships/image" Target="../media/image67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70.png"/><Relationship Id="rId15" Type="http://schemas.openxmlformats.org/officeDocument/2006/relationships/image" Target="../media/image71.png"/><Relationship Id="rId14" Type="http://schemas.openxmlformats.org/officeDocument/2006/relationships/image" Target="../media/image69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58.png"/><Relationship Id="rId13" Type="http://schemas.openxmlformats.org/officeDocument/2006/relationships/image" Target="../media/image71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70.png"/><Relationship Id="rId15" Type="http://schemas.openxmlformats.org/officeDocument/2006/relationships/image" Target="../media/image75.png"/><Relationship Id="rId14" Type="http://schemas.openxmlformats.org/officeDocument/2006/relationships/image" Target="../media/image72.png"/><Relationship Id="rId17" Type="http://schemas.openxmlformats.org/officeDocument/2006/relationships/image" Target="../media/image73.png"/><Relationship Id="rId16" Type="http://schemas.openxmlformats.org/officeDocument/2006/relationships/image" Target="../media/image74.png"/><Relationship Id="rId5" Type="http://schemas.openxmlformats.org/officeDocument/2006/relationships/image" Target="../media/image62.png"/><Relationship Id="rId19" Type="http://schemas.openxmlformats.org/officeDocument/2006/relationships/image" Target="../media/image30.png"/><Relationship Id="rId6" Type="http://schemas.openxmlformats.org/officeDocument/2006/relationships/image" Target="../media/image61.png"/><Relationship Id="rId18" Type="http://schemas.openxmlformats.org/officeDocument/2006/relationships/image" Target="../media/image87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7.jpg"/><Relationship Id="rId4" Type="http://schemas.openxmlformats.org/officeDocument/2006/relationships/image" Target="../media/image76.png"/><Relationship Id="rId9" Type="http://schemas.openxmlformats.org/officeDocument/2006/relationships/image" Target="../media/image30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javadockerfai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hyperlink" Target="https://manage.openshift.com/" TargetMode="External"/><Relationship Id="rId10" Type="http://schemas.openxmlformats.org/officeDocument/2006/relationships/hyperlink" Target="https://cloud.google.com/container-engine/docs/quickstart" TargetMode="External"/><Relationship Id="rId13" Type="http://schemas.openxmlformats.org/officeDocument/2006/relationships/hyperlink" Target="https://github.com/openshift/origin/blob/master/docs/cluster_up_down.md#getting-started" TargetMode="External"/><Relationship Id="rId12" Type="http://schemas.openxmlformats.org/officeDocument/2006/relationships/hyperlink" Target="https://kubernetes.io/docs/getting-started-guides/aws/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kubernetes/minikube/releases" TargetMode="External"/><Relationship Id="rId4" Type="http://schemas.openxmlformats.org/officeDocument/2006/relationships/hyperlink" Target="https://github.com/kubernetes/minikube/releases" TargetMode="External"/><Relationship Id="rId9" Type="http://schemas.openxmlformats.org/officeDocument/2006/relationships/hyperlink" Target="https://docs.openshift.org/latest/minishift/index.html" TargetMode="External"/><Relationship Id="rId14" Type="http://schemas.openxmlformats.org/officeDocument/2006/relationships/hyperlink" Target="https://kubernetes.io/docs/setup/pick-right-solution/#turnkey-cloud-solutions" TargetMode="External"/><Relationship Id="rId5" Type="http://schemas.openxmlformats.org/officeDocument/2006/relationships/hyperlink" Target="https://kubernetes.io/docs/tasks/tools/install-kubectl/#install-kubectl-binary-via-curl" TargetMode="External"/><Relationship Id="rId6" Type="http://schemas.openxmlformats.org/officeDocument/2006/relationships/hyperlink" Target="https://kubernetes.io/docs/home/" TargetMode="External"/><Relationship Id="rId7" Type="http://schemas.openxmlformats.org/officeDocument/2006/relationships/hyperlink" Target="https://github.com/minishift/minishift/releases" TargetMode="External"/><Relationship Id="rId8" Type="http://schemas.openxmlformats.org/officeDocument/2006/relationships/hyperlink" Target="https://www.openshift.org/download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medium.com/cri-o/introducing-kpod-f06109b96374" TargetMode="External"/><Relationship Id="rId10" Type="http://schemas.openxmlformats.org/officeDocument/2006/relationships/hyperlink" Target="https://github.com/openshift/source-to-image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aven.fabric8.io/#fabric8:setup" TargetMode="External"/><Relationship Id="rId4" Type="http://schemas.openxmlformats.org/officeDocument/2006/relationships/hyperlink" Target="https://fabric8.io/" TargetMode="External"/><Relationship Id="rId9" Type="http://schemas.openxmlformats.org/officeDocument/2006/relationships/hyperlink" Target="https://www.ansible.com/blog/faster-builds-with-ansible-container-0.9.2" TargetMode="External"/><Relationship Id="rId5" Type="http://schemas.openxmlformats.org/officeDocument/2006/relationships/hyperlink" Target="https://docs.helm.sh/using_helm/#quickstart-guide" TargetMode="External"/><Relationship Id="rId6" Type="http://schemas.openxmlformats.org/officeDocument/2006/relationships/hyperlink" Target="http://kompose.io/getting-started/#minishift-and-kompose" TargetMode="External"/><Relationship Id="rId7" Type="http://schemas.openxmlformats.org/officeDocument/2006/relationships/hyperlink" Target="http://kedgeproject.org/quickstart/" TargetMode="External"/><Relationship Id="rId8" Type="http://schemas.openxmlformats.org/officeDocument/2006/relationships/hyperlink" Target="https://github.com/ansible/ansible-containe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bit.ly/javadockerfail" TargetMode="External"/><Relationship Id="rId4" Type="http://schemas.openxmlformats.org/officeDocument/2006/relationships/hyperlink" Target="https://www.youtube.com/watch?v=sJ-_htmU0TE&amp;index=22&amp;list=PLuWlr4oKSRUbRHHCUzXPeWIeKF-JweuyD&amp;t=1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maven.fabric8.io/#fabric8:setup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burrsutter/kube4docker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burrsutter/javadockerfai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raw.githubusercontent.com/johanhaleby/kubetail/master/kubetai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burrsutter/kube4docker/tree/master/discovery" TargetMode="External"/><Relationship Id="rId4" Type="http://schemas.openxmlformats.org/officeDocument/2006/relationships/hyperlink" Target="https://github.com/redhat-developer-demos/microspringboot1" TargetMode="External"/><Relationship Id="rId5" Type="http://schemas.openxmlformats.org/officeDocument/2006/relationships/hyperlink" Target="https://github.com/redhat-developer-demos/microspringboot2" TargetMode="External"/><Relationship Id="rId6" Type="http://schemas.openxmlformats.org/officeDocument/2006/relationships/hyperlink" Target="https://github.com/redhat-developer-demos/microspringboot3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movies.app.burr.red/" TargetMode="External"/><Relationship Id="rId4" Type="http://schemas.openxmlformats.org/officeDocument/2006/relationships/hyperlink" Target="https://github.com/redhat-developer-demos/popular-movie-store/blob/master/src/main/java/org/workspace7/moviestore/controller/HomeController.java#L158-L159" TargetMode="External"/><Relationship Id="rId5" Type="http://schemas.openxmlformats.org/officeDocument/2006/relationships/hyperlink" Target="https://github.com/redhat-developer-demos/popular-movie-store/blob/master/src/main/fabric8/deployment.yml#L38-L42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bit.ly/msa-instructions" TargetMode="External"/><Relationship Id="rId4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maven.fabric8.io/#fabric8:debug" TargetMode="External"/><Relationship Id="rId4" Type="http://schemas.openxmlformats.org/officeDocument/2006/relationships/hyperlink" Target="https://code.visualstudio.com/blogs/2017/09/28/java-debug" TargetMode="External"/><Relationship Id="rId5" Type="http://schemas.openxmlformats.org/officeDocument/2006/relationships/hyperlink" Target="https://github.com/VeerMuchandi/openshift-local/blob/master/DebuggingUsingIDE.md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jpg"/><Relationship Id="rId4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4.jpg"/><Relationship Id="rId4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6.png"/><Relationship Id="rId4" Type="http://schemas.openxmlformats.org/officeDocument/2006/relationships/hyperlink" Target="https://istio.io/docs/samples/bookinfo.html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jpg"/><Relationship Id="rId4" Type="http://schemas.openxmlformats.org/officeDocument/2006/relationships/hyperlink" Target="https://www.youtube.com/watch?v=1SjJhwLrdbw&amp;t=1s&amp;index=11&amp;list=PLuWlr4oKSRUYjjwDOaZOX-54X4_OIUUeS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bit.ly/istio-intro" TargetMode="External"/><Relationship Id="rId4" Type="http://schemas.openxmlformats.org/officeDocument/2006/relationships/hyperlink" Target="http://bit.ly/istio-tutorial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www.eclipse.org/che/docs/setup/openshift/index.html" TargetMode="External"/><Relationship Id="rId4" Type="http://schemas.openxmlformats.org/officeDocument/2006/relationships/hyperlink" Target="http://openshift.io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_vM3ORa9_JE" TargetMode="External"/><Relationship Id="rId10" Type="http://schemas.openxmlformats.org/officeDocument/2006/relationships/hyperlink" Target="http://bit.ly/istio-tutorial" TargetMode="External"/><Relationship Id="rId13" Type="http://schemas.openxmlformats.org/officeDocument/2006/relationships/hyperlink" Target="http://learn.openshift.com/servicemesh" TargetMode="External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bit.ly/msa-instructions" TargetMode="External"/><Relationship Id="rId4" Type="http://schemas.openxmlformats.org/officeDocument/2006/relationships/hyperlink" Target="http://bit.ly/microservicesdeepdive" TargetMode="External"/><Relationship Id="rId9" Type="http://schemas.openxmlformats.org/officeDocument/2006/relationships/hyperlink" Target="http://bit.ly/javamicroservicesbook" TargetMode="External"/><Relationship Id="rId15" Type="http://schemas.openxmlformats.org/officeDocument/2006/relationships/hyperlink" Target="http://learn.openshift.com/serverless" TargetMode="External"/><Relationship Id="rId14" Type="http://schemas.openxmlformats.org/officeDocument/2006/relationships/hyperlink" Target="http://bit.ly/faas-tutorial" TargetMode="External"/><Relationship Id="rId5" Type="http://schemas.openxmlformats.org/officeDocument/2006/relationships/hyperlink" Target="http://bit.ly/microservicesvideo" TargetMode="External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hyperlink" Target="http://bit.ly/reactivemicroservicesbook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1.png"/><Relationship Id="rId4" Type="http://schemas.openxmlformats.org/officeDocument/2006/relationships/hyperlink" Target="http://bit.ly/mono2microdb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bit.ly/istio-book" TargetMode="External"/><Relationship Id="rId4" Type="http://schemas.openxmlformats.org/officeDocument/2006/relationships/image" Target="../media/image10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5.png"/><Relationship Id="rId4" Type="http://schemas.openxmlformats.org/officeDocument/2006/relationships/hyperlink" Target="https://youtu.be/hu2BmE1Wk_Q?t=477" TargetMode="External"/><Relationship Id="rId5" Type="http://schemas.openxmlformats.org/officeDocument/2006/relationships/hyperlink" Target="https://youtu.be/hu2BmE1Wk_Q?t=477" TargetMode="External"/><Relationship Id="rId6" Type="http://schemas.openxmlformats.org/officeDocument/2006/relationships/image" Target="../media/image11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evelopers.redhat.com/devnationlive/" TargetMode="External"/><Relationship Id="rId4" Type="http://schemas.openxmlformats.org/officeDocument/2006/relationships/hyperlink" Target="http://bit.ly/8stepsawesom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Shape 371"/>
          <p:cNvSpPr txBox="1"/>
          <p:nvPr>
            <p:ph type="title"/>
          </p:nvPr>
        </p:nvSpPr>
        <p:spPr>
          <a:xfrm>
            <a:off x="2861175" y="3714125"/>
            <a:ext cx="46803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@burrsutter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burr@redhat.com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Overpass"/>
                <a:ea typeface="Overpass"/>
                <a:cs typeface="Overpass"/>
                <a:sym typeface="Overpass"/>
                <a:hlinkClick r:id="rId3"/>
              </a:rPr>
              <a:t>JavaDay UA Recording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latin typeface="Overpass"/>
                <a:ea typeface="Overpass"/>
                <a:cs typeface="Overpass"/>
                <a:sym typeface="Overpass"/>
                <a:hlinkClick r:id="rId4"/>
              </a:rPr>
              <a:t>http://</a:t>
            </a:r>
            <a:r>
              <a:rPr lang="en" sz="1600" u="sng">
                <a:latin typeface="Overpass"/>
                <a:ea typeface="Overpass"/>
                <a:cs typeface="Overpass"/>
                <a:sym typeface="Overpass"/>
                <a:hlinkClick r:id="rId5"/>
              </a:rPr>
              <a:t>bit.ly/8stepsawesome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2" name="Shape 372"/>
          <p:cNvSpPr txBox="1"/>
          <p:nvPr>
            <p:ph type="title"/>
          </p:nvPr>
        </p:nvSpPr>
        <p:spPr>
          <a:xfrm>
            <a:off x="2861175" y="2875925"/>
            <a:ext cx="46803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8 Steps to Becoming Awesome with Kubernetes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3" name="Shape 373"/>
          <p:cNvSpPr txBox="1"/>
          <p:nvPr/>
        </p:nvSpPr>
        <p:spPr>
          <a:xfrm rot="1120">
            <a:off x="2197190" y="3681346"/>
            <a:ext cx="921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</a:t>
            </a:r>
            <a:endParaRPr sz="3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74" name="Shape 374"/>
          <p:cNvCxnSpPr>
            <a:stCxn id="373" idx="2"/>
          </p:cNvCxnSpPr>
          <p:nvPr/>
        </p:nvCxnSpPr>
        <p:spPr>
          <a:xfrm>
            <a:off x="2657691" y="4278646"/>
            <a:ext cx="1276500" cy="4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701050" y="1462125"/>
            <a:ext cx="7900500" cy="18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Docker Tutorial</a:t>
            </a:r>
            <a:endParaRPr sz="3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bit.ly/docker-devnexus2017</a:t>
            </a:r>
            <a:endParaRPr sz="3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2441450" y="4814925"/>
            <a:ext cx="4471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developers.redhat.com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449042" y="266780"/>
            <a:ext cx="78585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3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DevOps Challenges for Multiple Containers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363161" y="936145"/>
            <a:ext cx="44136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to scale?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to avoid port conflicts?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to manage them on multiple hosts?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What happens if a host has trouble?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to keep them running?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How to update them?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"/>
              <a:buChar char="▪"/>
            </a:pPr>
            <a:r>
              <a:rPr i="0" lang="en" sz="2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Where are my containers?</a:t>
            </a:r>
            <a:endParaRPr i="0" sz="22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30" name="Shape 530"/>
          <p:cNvGrpSpPr/>
          <p:nvPr/>
        </p:nvGrpSpPr>
        <p:grpSpPr>
          <a:xfrm>
            <a:off x="4769762" y="1387249"/>
            <a:ext cx="3851666" cy="2699226"/>
            <a:chOff x="4769762" y="1387249"/>
            <a:chExt cx="3851666" cy="2699226"/>
          </a:xfrm>
        </p:grpSpPr>
        <p:grpSp>
          <p:nvGrpSpPr>
            <p:cNvPr id="531" name="Shape 531"/>
            <p:cNvGrpSpPr/>
            <p:nvPr/>
          </p:nvGrpSpPr>
          <p:grpSpPr>
            <a:xfrm>
              <a:off x="4773912" y="2769675"/>
              <a:ext cx="1256716" cy="1316800"/>
              <a:chOff x="4773912" y="2769675"/>
              <a:chExt cx="1256716" cy="1316800"/>
            </a:xfrm>
          </p:grpSpPr>
          <p:sp>
            <p:nvSpPr>
              <p:cNvPr id="532" name="Shape 532"/>
              <p:cNvSpPr/>
              <p:nvPr/>
            </p:nvSpPr>
            <p:spPr>
              <a:xfrm>
                <a:off x="4836628" y="2807875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Shape 533"/>
              <p:cNvSpPr txBox="1"/>
              <p:nvPr/>
            </p:nvSpPr>
            <p:spPr>
              <a:xfrm>
                <a:off x="4805187" y="2769675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/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4906433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5494880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5494880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4906433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38" name="Shape 5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74939" y="3161725"/>
                <a:ext cx="326100" cy="326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Shape 5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73912" y="3576450"/>
                <a:ext cx="769200" cy="43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0" name="Shape 54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23632" y="3635648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1" name="Shape 541"/>
            <p:cNvGrpSpPr/>
            <p:nvPr/>
          </p:nvGrpSpPr>
          <p:grpSpPr>
            <a:xfrm>
              <a:off x="4769762" y="1387249"/>
              <a:ext cx="1256716" cy="1316800"/>
              <a:chOff x="4769762" y="1387249"/>
              <a:chExt cx="1256716" cy="1316800"/>
            </a:xfrm>
          </p:grpSpPr>
          <p:sp>
            <p:nvSpPr>
              <p:cNvPr id="542" name="Shape 542"/>
              <p:cNvSpPr/>
              <p:nvPr/>
            </p:nvSpPr>
            <p:spPr>
              <a:xfrm>
                <a:off x="4832478" y="1425449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Shape 543"/>
              <p:cNvSpPr txBox="1"/>
              <p:nvPr/>
            </p:nvSpPr>
            <p:spPr>
              <a:xfrm>
                <a:off x="4801037" y="1387249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/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4902283" y="17559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5490730" y="17559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5490730" y="22131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4902283" y="22131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48" name="Shape 54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36717" y="1769187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Shape 54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25695" y="2245000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Shape 55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71275" y="1751024"/>
                <a:ext cx="32610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" name="Shape 5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9762" y="2194025"/>
                <a:ext cx="769200" cy="43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2" name="Shape 552"/>
            <p:cNvSpPr/>
            <p:nvPr/>
          </p:nvSpPr>
          <p:spPr>
            <a:xfrm>
              <a:off x="7423277" y="1425449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7391836" y="1387249"/>
              <a:ext cx="8487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7493082" y="17559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8081529" y="17559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8081529" y="22131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7493082" y="22131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8" name="Shape 5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3624" y="1787614"/>
              <a:ext cx="326100" cy="32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Shape 5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28172" y="2235332"/>
              <a:ext cx="435300" cy="2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Shape 5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2075" y="1751024"/>
              <a:ext cx="3261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Shape 5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61635" y="2315245"/>
              <a:ext cx="326100" cy="16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Shape 562"/>
            <p:cNvSpPr/>
            <p:nvPr/>
          </p:nvSpPr>
          <p:spPr>
            <a:xfrm>
              <a:off x="6132028" y="280787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6201833" y="313840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6790275" y="313840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6201833" y="359560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6" name="Shape 5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0739" y="3618925"/>
              <a:ext cx="326100" cy="32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Shape 5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53150" y="3240470"/>
              <a:ext cx="326100" cy="16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Shape 5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16706" y="3566775"/>
              <a:ext cx="435300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Shape 569"/>
            <p:cNvSpPr txBox="1"/>
            <p:nvPr/>
          </p:nvSpPr>
          <p:spPr>
            <a:xfrm>
              <a:off x="6100587" y="2769675"/>
              <a:ext cx="8487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Node</a:t>
              </a:r>
              <a:endParaRPr/>
            </a:p>
          </p:txBody>
        </p:sp>
        <p:grpSp>
          <p:nvGrpSpPr>
            <p:cNvPr id="570" name="Shape 570"/>
            <p:cNvGrpSpPr/>
            <p:nvPr/>
          </p:nvGrpSpPr>
          <p:grpSpPr>
            <a:xfrm>
              <a:off x="7395987" y="2769675"/>
              <a:ext cx="1225441" cy="1316800"/>
              <a:chOff x="7395987" y="2769675"/>
              <a:chExt cx="1225441" cy="1316800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7427428" y="2807875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Shape 572"/>
              <p:cNvSpPr txBox="1"/>
              <p:nvPr/>
            </p:nvSpPr>
            <p:spPr>
              <a:xfrm>
                <a:off x="7395987" y="2769675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/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497233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8080950" y="3148500"/>
                <a:ext cx="480300" cy="8058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7497233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6" name="Shape 57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21101" y="3171232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" name="Shape 57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48735" y="3264964"/>
                <a:ext cx="326100" cy="326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8" name="Shape 578"/>
              <p:cNvSpPr txBox="1"/>
              <p:nvPr/>
            </p:nvSpPr>
            <p:spPr>
              <a:xfrm>
                <a:off x="8080940" y="3680950"/>
                <a:ext cx="480300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Logger</a:t>
                </a:r>
                <a:endParaRPr/>
              </a:p>
            </p:txBody>
          </p:sp>
        </p:grpSp>
        <p:grpSp>
          <p:nvGrpSpPr>
            <p:cNvPr id="579" name="Shape 579"/>
            <p:cNvGrpSpPr/>
            <p:nvPr/>
          </p:nvGrpSpPr>
          <p:grpSpPr>
            <a:xfrm>
              <a:off x="6096437" y="1387250"/>
              <a:ext cx="1225441" cy="1316800"/>
              <a:chOff x="6096437" y="1387250"/>
              <a:chExt cx="1225441" cy="1316800"/>
            </a:xfrm>
          </p:grpSpPr>
          <p:sp>
            <p:nvSpPr>
              <p:cNvPr id="580" name="Shape 580"/>
              <p:cNvSpPr/>
              <p:nvPr/>
            </p:nvSpPr>
            <p:spPr>
              <a:xfrm>
                <a:off x="6127878" y="1425450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Shape 581"/>
              <p:cNvSpPr txBox="1"/>
              <p:nvPr/>
            </p:nvSpPr>
            <p:spPr>
              <a:xfrm>
                <a:off x="6096437" y="1387250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Node</a:t>
                </a:r>
                <a:endParaRPr/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6197683" y="17559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6786130" y="17559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6786130" y="22131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6197683" y="22131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6" name="Shape 58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04315" y="1788807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7" name="Shape 58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32117" y="1769187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8" name="Shape 5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5162" y="2194025"/>
              <a:ext cx="769200" cy="430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Shape 58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594" name="Shape 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638" y="690235"/>
            <a:ext cx="3447600" cy="33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889" y="1201812"/>
            <a:ext cx="1691700" cy="1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452589" y="1067900"/>
            <a:ext cx="64083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Greek for “Helmsman,” also the root of the  word “Governor”  (from latin: gubernator)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Container orchestrator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Supports multiple cloud and bare-metal environments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Inspired by Google’s experience with containers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Open source, written in Go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▪"/>
            </a:pPr>
            <a:r>
              <a:rPr i="0" lang="en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Manage applications, not machines</a:t>
            </a:r>
            <a:endParaRPr i="0" sz="20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439241" y="250026"/>
            <a:ext cx="4838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Meet Kubernetes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Shape 6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050" y="97525"/>
            <a:ext cx="2614200" cy="26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>
            <p:ph type="title"/>
          </p:nvPr>
        </p:nvSpPr>
        <p:spPr>
          <a:xfrm>
            <a:off x="434131" y="45837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Pods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025" y="2078725"/>
            <a:ext cx="1412700" cy="14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624" y="1621525"/>
            <a:ext cx="1767600" cy="1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000" y="2616700"/>
            <a:ext cx="2614200" cy="26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/>
          <p:nvPr/>
        </p:nvSpPr>
        <p:spPr>
          <a:xfrm>
            <a:off x="434131" y="1179605"/>
            <a:ext cx="45720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 group of whales is commonly referred to as a pod and a pod usually consists a group of whales that have bonded together either because of biological reasons or through friendships developed between two or more whales.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 many cases a typical whale pod consists of anywhere from 2 to 30 whales or more.*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1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*http://www.whalefacts.org/what-is-a-group-of-whales-called/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Shape 619"/>
          <p:cNvGrpSpPr/>
          <p:nvPr/>
        </p:nvGrpSpPr>
        <p:grpSpPr>
          <a:xfrm>
            <a:off x="2706750" y="2138634"/>
            <a:ext cx="934200" cy="953700"/>
            <a:chOff x="2706750" y="1794350"/>
            <a:chExt cx="934200" cy="953700"/>
          </a:xfrm>
        </p:grpSpPr>
        <p:sp>
          <p:nvSpPr>
            <p:cNvPr id="620" name="Shape 620"/>
            <p:cNvSpPr/>
            <p:nvPr/>
          </p:nvSpPr>
          <p:spPr>
            <a:xfrm>
              <a:off x="2706750" y="1794350"/>
              <a:ext cx="934200" cy="572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 rot="10800000">
              <a:off x="2706750" y="2175350"/>
              <a:ext cx="934200" cy="572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601666" y="2061559"/>
            <a:ext cx="1304729" cy="1169400"/>
            <a:chOff x="3001625" y="3013550"/>
            <a:chExt cx="1344250" cy="1169400"/>
          </a:xfrm>
        </p:grpSpPr>
        <p:sp>
          <p:nvSpPr>
            <p:cNvPr id="623" name="Shape 623"/>
            <p:cNvSpPr/>
            <p:nvPr/>
          </p:nvSpPr>
          <p:spPr>
            <a:xfrm>
              <a:off x="3725175" y="3610250"/>
              <a:ext cx="620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3001625" y="3013550"/>
              <a:ext cx="1191900" cy="109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" name="Shape 6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3200" y="3698599"/>
              <a:ext cx="317100" cy="3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Shape 6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01524" y="3184062"/>
              <a:ext cx="773100" cy="83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Shape 627"/>
          <p:cNvSpPr txBox="1"/>
          <p:nvPr/>
        </p:nvSpPr>
        <p:spPr>
          <a:xfrm>
            <a:off x="840825" y="1290150"/>
            <a:ext cx="747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Pod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8" name="Shape 628"/>
          <p:cNvSpPr txBox="1"/>
          <p:nvPr/>
        </p:nvSpPr>
        <p:spPr>
          <a:xfrm>
            <a:off x="2186150" y="1092134"/>
            <a:ext cx="20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Replication</a:t>
            </a:r>
            <a:b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Controller/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Deployment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629" name="Shape 629"/>
          <p:cNvGrpSpPr/>
          <p:nvPr/>
        </p:nvGrpSpPr>
        <p:grpSpPr>
          <a:xfrm>
            <a:off x="4649252" y="1985408"/>
            <a:ext cx="1547977" cy="1273500"/>
            <a:chOff x="4187793" y="1717324"/>
            <a:chExt cx="1751700" cy="1273500"/>
          </a:xfrm>
        </p:grpSpPr>
        <p:sp>
          <p:nvSpPr>
            <p:cNvPr id="630" name="Shape 630"/>
            <p:cNvSpPr/>
            <p:nvPr/>
          </p:nvSpPr>
          <p:spPr>
            <a:xfrm>
              <a:off x="4187793" y="1717324"/>
              <a:ext cx="1751700" cy="1273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1" name="Shape 631"/>
            <p:cNvGrpSpPr/>
            <p:nvPr/>
          </p:nvGrpSpPr>
          <p:grpSpPr>
            <a:xfrm>
              <a:off x="4240454" y="1750022"/>
              <a:ext cx="796334" cy="627383"/>
              <a:chOff x="3001625" y="3013550"/>
              <a:chExt cx="1344250" cy="1169400"/>
            </a:xfrm>
          </p:grpSpPr>
          <p:sp>
            <p:nvSpPr>
              <p:cNvPr id="632" name="Shape 632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4" name="Shape 6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5" name="Shape 6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6" name="Shape 636"/>
            <p:cNvGrpSpPr/>
            <p:nvPr/>
          </p:nvGrpSpPr>
          <p:grpSpPr>
            <a:xfrm>
              <a:off x="4460230" y="1895305"/>
              <a:ext cx="796334" cy="627383"/>
              <a:chOff x="3001625" y="3013550"/>
              <a:chExt cx="1344250" cy="1169400"/>
            </a:xfrm>
          </p:grpSpPr>
          <p:sp>
            <p:nvSpPr>
              <p:cNvPr id="637" name="Shape 637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9" name="Shape 6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0" name="Shape 6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1" name="Shape 641"/>
            <p:cNvGrpSpPr/>
            <p:nvPr/>
          </p:nvGrpSpPr>
          <p:grpSpPr>
            <a:xfrm>
              <a:off x="4753265" y="2113229"/>
              <a:ext cx="796334" cy="627383"/>
              <a:chOff x="3001625" y="3013550"/>
              <a:chExt cx="1344250" cy="1169400"/>
            </a:xfrm>
          </p:grpSpPr>
          <p:sp>
            <p:nvSpPr>
              <p:cNvPr id="642" name="Shape 642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4" name="Shape 6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5" name="Shape 6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6" name="Shape 646"/>
            <p:cNvGrpSpPr/>
            <p:nvPr/>
          </p:nvGrpSpPr>
          <p:grpSpPr>
            <a:xfrm>
              <a:off x="5046299" y="2331153"/>
              <a:ext cx="796334" cy="627383"/>
              <a:chOff x="3001625" y="3013550"/>
              <a:chExt cx="1344250" cy="1169400"/>
            </a:xfrm>
          </p:grpSpPr>
          <p:sp>
            <p:nvSpPr>
              <p:cNvPr id="647" name="Shape 647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9" name="Shape 6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0" name="Shape 6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51" name="Shape 651"/>
          <p:cNvSpPr txBox="1"/>
          <p:nvPr/>
        </p:nvSpPr>
        <p:spPr>
          <a:xfrm>
            <a:off x="4752950" y="1213950"/>
            <a:ext cx="1344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Service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652" name="Shape 652"/>
          <p:cNvGrpSpPr/>
          <p:nvPr/>
        </p:nvGrpSpPr>
        <p:grpSpPr>
          <a:xfrm>
            <a:off x="6997558" y="2136243"/>
            <a:ext cx="1549876" cy="1032179"/>
            <a:chOff x="6768650" y="1715825"/>
            <a:chExt cx="1670125" cy="1166700"/>
          </a:xfrm>
        </p:grpSpPr>
        <p:sp>
          <p:nvSpPr>
            <p:cNvPr id="653" name="Shape 653"/>
            <p:cNvSpPr/>
            <p:nvPr/>
          </p:nvSpPr>
          <p:spPr>
            <a:xfrm>
              <a:off x="7094475" y="1756550"/>
              <a:ext cx="1344300" cy="14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6768650" y="17158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7094475" y="2061350"/>
              <a:ext cx="1344300" cy="1476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6768650" y="20206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7094475" y="2366150"/>
              <a:ext cx="1344300" cy="1476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6768650" y="23254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7094475" y="2670950"/>
              <a:ext cx="1344300" cy="1476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6768650" y="26302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Shape 661"/>
          <p:cNvSpPr txBox="1"/>
          <p:nvPr/>
        </p:nvSpPr>
        <p:spPr>
          <a:xfrm>
            <a:off x="7115150" y="1213950"/>
            <a:ext cx="1344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Label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360040" y="3522972"/>
            <a:ext cx="20583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1+ containers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Shared IP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Shared storage volume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Shared resources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Shared lifecycle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2576335" y="3520186"/>
            <a:ext cx="13749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Ensures that a specified number of pod replicas are running at any one time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4" name="Shape 664"/>
          <p:cNvSpPr txBox="1"/>
          <p:nvPr/>
        </p:nvSpPr>
        <p:spPr>
          <a:xfrm>
            <a:off x="4687308" y="3520191"/>
            <a:ext cx="15000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Grouping of pods (acting as one) has stable virtual IP and DNS name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6942718" y="3513514"/>
            <a:ext cx="18876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✓"/>
            </a:pP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Key/Value pairs associated with Kubernetes objects</a:t>
            </a:r>
            <a:b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0" lang="en" sz="12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(env=production)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6" name="Shape 666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4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Kubernetes Cluster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7" name="Shape 667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2441450" y="4814925"/>
            <a:ext cx="4471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developers.redhat.com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675" name="Shape 675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676" name="Shape 676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0" name="Shape 6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Shape 6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Shape 6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Shape 683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Shape 6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grpSp>
        <p:nvGrpSpPr>
          <p:cNvPr id="692" name="Shape 692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693" name="Shape 693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694" name="Shape 694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Shape 695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00" name="Shape 7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Shape 7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Shape 70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3" name="Shape 703"/>
          <p:cNvGrpSpPr/>
          <p:nvPr/>
        </p:nvGrpSpPr>
        <p:grpSpPr>
          <a:xfrm>
            <a:off x="4312563" y="1311050"/>
            <a:ext cx="1256819" cy="1316800"/>
            <a:chOff x="3550563" y="1311050"/>
            <a:chExt cx="1256819" cy="1316800"/>
          </a:xfrm>
        </p:grpSpPr>
        <p:grpSp>
          <p:nvGrpSpPr>
            <p:cNvPr id="704" name="Shape 704"/>
            <p:cNvGrpSpPr/>
            <p:nvPr/>
          </p:nvGrpSpPr>
          <p:grpSpPr>
            <a:xfrm>
              <a:off x="3581837" y="1311050"/>
              <a:ext cx="1225545" cy="1316800"/>
              <a:chOff x="3392225" y="1183825"/>
              <a:chExt cx="1110900" cy="1316800"/>
            </a:xfrm>
          </p:grpSpPr>
          <p:sp>
            <p:nvSpPr>
              <p:cNvPr id="705" name="Shape 705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Shape 706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11" name="Shape 7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75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Shape 7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495" y="2168800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Shape 7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52075" y="1674825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Shape 7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505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" name="Shape 715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716" name="Shape 716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717" name="Shape 717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Shape 718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23" name="Shape 7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Shape 7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Shape 7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6" name="Shape 726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727" name="Shape 727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728" name="Shape 728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Shape 72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34" name="Shape 7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Shape 7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Shape 7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Shape 7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8" name="Shape 738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739" name="Shape 7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Shape 740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741" name="Shape 741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742" name="Shape 7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744" name="Shape 744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Shape 745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Shape 746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Shape 747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Shape 748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Shape 749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750" name="Shape 750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etcd</a:t>
            </a:r>
            <a:endParaRPr sz="800"/>
          </a:p>
        </p:txBody>
      </p:sp>
      <p:sp>
        <p:nvSpPr>
          <p:cNvPr id="751" name="Shape 751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752" name="Shape 752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sp>
        <p:nvSpPr>
          <p:cNvPr id="753" name="Shape 753"/>
          <p:cNvSpPr txBox="1"/>
          <p:nvPr>
            <p:ph idx="4294967295" type="title"/>
          </p:nvPr>
        </p:nvSpPr>
        <p:spPr>
          <a:xfrm>
            <a:off x="336800" y="368825"/>
            <a:ext cx="857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Kubernetes Cluster</a:t>
            </a:r>
            <a:endParaRPr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54" name="Shape 7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/>
        </p:nvSpPr>
        <p:spPr>
          <a:xfrm>
            <a:off x="2441450" y="4814925"/>
            <a:ext cx="4471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developers.redhat.com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67" name="Shape 76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Kubernetes Capabilities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8" name="Shape 76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Self-healing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Horizontal Manual &amp; Auto Scaling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Automatic Restarting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Scheduled across hosts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Built-in load-balancer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3429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Rolling upgrades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9" name="Shape 76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idx="1" type="body"/>
          </p:nvPr>
        </p:nvSpPr>
        <p:spPr>
          <a:xfrm>
            <a:off x="826700" y="1537525"/>
            <a:ext cx="7756800" cy="29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get namespaces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get pods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run myvertx --image=burr/myvertx:v1 --port=8080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logs myvertx-kk605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expose deployment --port=8080 myvertx --type=LoadBalancer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scale deployment myvertx --replicas=3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kubectl </a:t>
            </a: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set image deployment/myvertx myvertx=burr/myvertx:v2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5" name="Shape 77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Kubernetes Commands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6" name="Shape 77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3"/>
              </a:rPr>
              <a:t>https://kubernetes.io/docs/user-guide/kubectl/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7" name="Shape 777"/>
          <p:cNvSpPr txBox="1"/>
          <p:nvPr/>
        </p:nvSpPr>
        <p:spPr>
          <a:xfrm>
            <a:off x="2441450" y="4814925"/>
            <a:ext cx="4471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developers.redhat.com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78" name="Shape 77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latin typeface="Overpass"/>
                <a:ea typeface="Overpass"/>
                <a:cs typeface="Overpass"/>
                <a:sym typeface="Overpass"/>
              </a:rPr>
              <a:t>Kubernetes Tutorial</a:t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u="sng">
                <a:latin typeface="Overpass"/>
                <a:ea typeface="Overpass"/>
                <a:cs typeface="Overpass"/>
                <a:sym typeface="Overpass"/>
                <a:hlinkClick r:id="rId3"/>
              </a:rPr>
              <a:t>kubernetesbyexample.com</a:t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Your Journey to Awesomeness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380" name="Shape 380"/>
          <p:cNvGrpSpPr/>
          <p:nvPr/>
        </p:nvGrpSpPr>
        <p:grpSpPr>
          <a:xfrm>
            <a:off x="1318375" y="2442252"/>
            <a:ext cx="1163537" cy="2005398"/>
            <a:chOff x="1318375" y="2442252"/>
            <a:chExt cx="1163537" cy="2005398"/>
          </a:xfrm>
        </p:grpSpPr>
        <p:pic>
          <p:nvPicPr>
            <p:cNvPr id="381" name="Shape 3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1562" y="2442252"/>
              <a:ext cx="1160350" cy="81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Shape 382"/>
            <p:cNvSpPr txBox="1"/>
            <p:nvPr/>
          </p:nvSpPr>
          <p:spPr>
            <a:xfrm>
              <a:off x="1318375" y="3223650"/>
              <a:ext cx="1160400" cy="12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Self-Service,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On-Demand,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Elastic Infrastructure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759425" y="2442250"/>
            <a:ext cx="1160400" cy="1468650"/>
            <a:chOff x="2759425" y="2442250"/>
            <a:chExt cx="1160400" cy="1468650"/>
          </a:xfrm>
        </p:grpSpPr>
        <p:sp>
          <p:nvSpPr>
            <p:cNvPr id="384" name="Shape 384"/>
            <p:cNvSpPr txBox="1"/>
            <p:nvPr/>
          </p:nvSpPr>
          <p:spPr>
            <a:xfrm>
              <a:off x="2759425" y="3208600"/>
              <a:ext cx="11604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Automation</a:t>
              </a:r>
              <a:endPara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Puppet, Chef, Ansible,</a:t>
              </a:r>
              <a:endPara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Kubernetes</a:t>
              </a:r>
              <a:br>
                <a:rPr lang="en" sz="12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</a:b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385" name="Shape 3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1012" y="2442250"/>
              <a:ext cx="1057225" cy="7153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Shape 386"/>
          <p:cNvGrpSpPr/>
          <p:nvPr/>
        </p:nvGrpSpPr>
        <p:grpSpPr>
          <a:xfrm>
            <a:off x="4124950" y="2292500"/>
            <a:ext cx="1311463" cy="1923550"/>
            <a:chOff x="4124950" y="2292500"/>
            <a:chExt cx="1311463" cy="1923550"/>
          </a:xfrm>
        </p:grpSpPr>
        <p:pic>
          <p:nvPicPr>
            <p:cNvPr id="387" name="Shape 3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24950" y="2292500"/>
              <a:ext cx="1311463" cy="992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Shape 388"/>
            <p:cNvSpPr txBox="1"/>
            <p:nvPr/>
          </p:nvSpPr>
          <p:spPr>
            <a:xfrm>
              <a:off x="4200481" y="3223650"/>
              <a:ext cx="1160400" cy="9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CI &amp; CD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Deployment Pipeline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389" name="Shape 389"/>
          <p:cNvGrpSpPr/>
          <p:nvPr/>
        </p:nvGrpSpPr>
        <p:grpSpPr>
          <a:xfrm>
            <a:off x="5545300" y="1471625"/>
            <a:ext cx="1205500" cy="2454325"/>
            <a:chOff x="5545300" y="1471625"/>
            <a:chExt cx="1205500" cy="2454325"/>
          </a:xfrm>
        </p:grpSpPr>
        <p:pic>
          <p:nvPicPr>
            <p:cNvPr id="390" name="Shape 3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45300" y="1471625"/>
              <a:ext cx="1205500" cy="175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Shape 391"/>
            <p:cNvSpPr txBox="1"/>
            <p:nvPr/>
          </p:nvSpPr>
          <p:spPr>
            <a:xfrm>
              <a:off x="5567850" y="3223650"/>
              <a:ext cx="11604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Advanced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Deployment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Techniques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392" name="Shape 392"/>
          <p:cNvGrpSpPr/>
          <p:nvPr/>
        </p:nvGrpSpPr>
        <p:grpSpPr>
          <a:xfrm>
            <a:off x="6927300" y="1271013"/>
            <a:ext cx="1905000" cy="3023338"/>
            <a:chOff x="6927300" y="1271013"/>
            <a:chExt cx="1905000" cy="3023338"/>
          </a:xfrm>
        </p:grpSpPr>
        <p:sp>
          <p:nvSpPr>
            <p:cNvPr id="393" name="Shape 393"/>
            <p:cNvSpPr txBox="1"/>
            <p:nvPr/>
          </p:nvSpPr>
          <p:spPr>
            <a:xfrm>
              <a:off x="7299600" y="3223650"/>
              <a:ext cx="1160400" cy="10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Microservices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394" name="Shape 39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7300" y="1271013"/>
              <a:ext cx="1905000" cy="1952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Shape 395"/>
          <p:cNvGrpSpPr/>
          <p:nvPr/>
        </p:nvGrpSpPr>
        <p:grpSpPr>
          <a:xfrm>
            <a:off x="16225" y="2492000"/>
            <a:ext cx="1160400" cy="1510150"/>
            <a:chOff x="16225" y="2492000"/>
            <a:chExt cx="1160400" cy="1510150"/>
          </a:xfrm>
        </p:grpSpPr>
        <p:pic>
          <p:nvPicPr>
            <p:cNvPr id="396" name="Shape 39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9739" y="2492000"/>
              <a:ext cx="644822" cy="65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Shape 397"/>
            <p:cNvSpPr txBox="1"/>
            <p:nvPr/>
          </p:nvSpPr>
          <p:spPr>
            <a:xfrm>
              <a:off x="16225" y="3299850"/>
              <a:ext cx="11604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Re-Org to 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latin typeface="Overpass"/>
                  <a:ea typeface="Overpass"/>
                  <a:cs typeface="Overpass"/>
                  <a:sym typeface="Overpass"/>
                </a:rPr>
                <a:t>DevOps</a:t>
              </a:r>
              <a:endParaRPr sz="1200"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398" name="Shape 398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@burrsutter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>
            <p:ph type="title"/>
          </p:nvPr>
        </p:nvSpPr>
        <p:spPr>
          <a:xfrm>
            <a:off x="762000" y="514350"/>
            <a:ext cx="7717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Microservices == Distributed Computing</a:t>
            </a:r>
            <a:endParaRPr sz="2800"/>
          </a:p>
        </p:txBody>
      </p:sp>
      <p:grpSp>
        <p:nvGrpSpPr>
          <p:cNvPr id="790" name="Shape 790"/>
          <p:cNvGrpSpPr/>
          <p:nvPr/>
        </p:nvGrpSpPr>
        <p:grpSpPr>
          <a:xfrm>
            <a:off x="1852550" y="1356700"/>
            <a:ext cx="1571100" cy="1388200"/>
            <a:chOff x="1700150" y="1280500"/>
            <a:chExt cx="1571100" cy="1388200"/>
          </a:xfrm>
        </p:grpSpPr>
        <p:sp>
          <p:nvSpPr>
            <p:cNvPr id="791" name="Shape 791"/>
            <p:cNvSpPr/>
            <p:nvPr/>
          </p:nvSpPr>
          <p:spPr>
            <a:xfrm>
              <a:off x="1700150" y="1334300"/>
              <a:ext cx="1571100" cy="133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852550" y="15943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982450" y="18094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 txBox="1"/>
            <p:nvPr/>
          </p:nvSpPr>
          <p:spPr>
            <a:xfrm>
              <a:off x="2171300" y="12805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2029700" y="15091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2029700" y="1737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797" name="Shape 797"/>
            <p:cNvSpPr/>
            <p:nvPr/>
          </p:nvSpPr>
          <p:spPr>
            <a:xfrm>
              <a:off x="2098300" y="20515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2029700" y="2118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A</a:t>
              </a:r>
              <a:endParaRPr sz="1100"/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443350" y="3033100"/>
            <a:ext cx="1571100" cy="1388200"/>
            <a:chOff x="1700150" y="1280500"/>
            <a:chExt cx="1571100" cy="1388200"/>
          </a:xfrm>
        </p:grpSpPr>
        <p:sp>
          <p:nvSpPr>
            <p:cNvPr id="800" name="Shape 800"/>
            <p:cNvSpPr/>
            <p:nvPr/>
          </p:nvSpPr>
          <p:spPr>
            <a:xfrm>
              <a:off x="1700150" y="1334300"/>
              <a:ext cx="1571100" cy="133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852550" y="15943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982450" y="18094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 txBox="1"/>
            <p:nvPr/>
          </p:nvSpPr>
          <p:spPr>
            <a:xfrm>
              <a:off x="2171300" y="12805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804" name="Shape 804"/>
            <p:cNvSpPr txBox="1"/>
            <p:nvPr/>
          </p:nvSpPr>
          <p:spPr>
            <a:xfrm>
              <a:off x="2029700" y="15091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805" name="Shape 805"/>
            <p:cNvSpPr txBox="1"/>
            <p:nvPr/>
          </p:nvSpPr>
          <p:spPr>
            <a:xfrm>
              <a:off x="2029700" y="1737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98300" y="20515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 txBox="1"/>
            <p:nvPr/>
          </p:nvSpPr>
          <p:spPr>
            <a:xfrm>
              <a:off x="2029700" y="2118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B</a:t>
              </a:r>
              <a:endParaRPr sz="1100"/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7110350" y="1280500"/>
            <a:ext cx="1571100" cy="1388200"/>
            <a:chOff x="1700150" y="1280500"/>
            <a:chExt cx="1571100" cy="1388200"/>
          </a:xfrm>
        </p:grpSpPr>
        <p:sp>
          <p:nvSpPr>
            <p:cNvPr id="809" name="Shape 809"/>
            <p:cNvSpPr/>
            <p:nvPr/>
          </p:nvSpPr>
          <p:spPr>
            <a:xfrm>
              <a:off x="1700150" y="1334300"/>
              <a:ext cx="1571100" cy="133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852550" y="15943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982450" y="18094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 txBox="1"/>
            <p:nvPr/>
          </p:nvSpPr>
          <p:spPr>
            <a:xfrm>
              <a:off x="2171300" y="12805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813" name="Shape 813"/>
            <p:cNvSpPr txBox="1"/>
            <p:nvPr/>
          </p:nvSpPr>
          <p:spPr>
            <a:xfrm>
              <a:off x="2029700" y="15091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814" name="Shape 814"/>
            <p:cNvSpPr txBox="1"/>
            <p:nvPr/>
          </p:nvSpPr>
          <p:spPr>
            <a:xfrm>
              <a:off x="2029700" y="1737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815" name="Shape 815"/>
            <p:cNvSpPr/>
            <p:nvPr/>
          </p:nvSpPr>
          <p:spPr>
            <a:xfrm>
              <a:off x="2098300" y="20515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 txBox="1"/>
            <p:nvPr/>
          </p:nvSpPr>
          <p:spPr>
            <a:xfrm>
              <a:off x="2029700" y="21187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C</a:t>
              </a:r>
              <a:endParaRPr sz="1100"/>
            </a:p>
          </p:txBody>
        </p:sp>
      </p:grpSp>
      <p:grpSp>
        <p:nvGrpSpPr>
          <p:cNvPr id="817" name="Shape 817"/>
          <p:cNvGrpSpPr/>
          <p:nvPr/>
        </p:nvGrpSpPr>
        <p:grpSpPr>
          <a:xfrm rot="2489848">
            <a:off x="3382272" y="3041443"/>
            <a:ext cx="1129822" cy="152403"/>
            <a:chOff x="527275" y="2022000"/>
            <a:chExt cx="1129800" cy="152400"/>
          </a:xfrm>
        </p:grpSpPr>
        <p:cxnSp>
          <p:nvCxnSpPr>
            <p:cNvPr id="818" name="Shape 818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9" name="Shape 819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20" name="Shape 820"/>
          <p:cNvGrpSpPr/>
          <p:nvPr/>
        </p:nvGrpSpPr>
        <p:grpSpPr>
          <a:xfrm>
            <a:off x="603475" y="2098200"/>
            <a:ext cx="1129800" cy="152400"/>
            <a:chOff x="527275" y="2022000"/>
            <a:chExt cx="1129800" cy="152400"/>
          </a:xfrm>
        </p:grpSpPr>
        <p:cxnSp>
          <p:nvCxnSpPr>
            <p:cNvPr id="821" name="Shape 821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2" name="Shape 822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23" name="Shape 823"/>
          <p:cNvGrpSpPr/>
          <p:nvPr/>
        </p:nvGrpSpPr>
        <p:grpSpPr>
          <a:xfrm rot="-2356687">
            <a:off x="6039059" y="3045689"/>
            <a:ext cx="1129826" cy="152404"/>
            <a:chOff x="527275" y="2022000"/>
            <a:chExt cx="1129800" cy="152400"/>
          </a:xfrm>
        </p:grpSpPr>
        <p:cxnSp>
          <p:nvCxnSpPr>
            <p:cNvPr id="824" name="Shape 824"/>
            <p:cNvCxnSpPr/>
            <p:nvPr/>
          </p:nvCxnSpPr>
          <p:spPr>
            <a:xfrm>
              <a:off x="527275" y="20220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5" name="Shape 825"/>
            <p:cNvCxnSpPr/>
            <p:nvPr/>
          </p:nvCxnSpPr>
          <p:spPr>
            <a:xfrm rot="10800000">
              <a:off x="527275" y="2174400"/>
              <a:ext cx="11298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26" name="Shape 826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lang="en" sz="4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j</a:t>
            </a:r>
            <a:r>
              <a:rPr i="0" lang="en" sz="4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ava -jar myapp.jar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461528" y="1244993"/>
            <a:ext cx="1761900" cy="3226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DropWizard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Font typeface="Overpass"/>
              <a:buNone/>
            </a:pPr>
            <a:r>
              <a:rPr i="0" lang="en" sz="140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www.dropwizard.io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JAX-RS API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First to market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DropWizard Metrics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Embeddable servers: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Jetty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33" name="Shape 8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972" y="3858033"/>
            <a:ext cx="854100" cy="10092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834" name="Shape 834"/>
          <p:cNvSpPr/>
          <p:nvPr/>
        </p:nvSpPr>
        <p:spPr>
          <a:xfrm>
            <a:off x="2470375" y="1244970"/>
            <a:ext cx="2067900" cy="3226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Spring Boot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Font typeface="Overpass"/>
              <a:buNone/>
            </a:pPr>
            <a:r>
              <a:rPr i="0" lang="en" sz="135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projects.spring.io/spring-boot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Spring API (@RestController)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‘Starter’ POMs: </a:t>
            </a:r>
            <a:b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0" lang="en" sz="140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start.spring.io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Embeddable servers: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Tomcat, Jetty, Undertow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35" name="Shape 8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1471" y="4215447"/>
            <a:ext cx="686400" cy="6864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836" name="Shape 836"/>
          <p:cNvSpPr/>
          <p:nvPr/>
        </p:nvSpPr>
        <p:spPr>
          <a:xfrm>
            <a:off x="4741374" y="1244994"/>
            <a:ext cx="1848000" cy="3226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WildFly Swarm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Font typeface="Overpass"/>
              <a:buNone/>
            </a:pPr>
            <a:r>
              <a:rPr i="0" lang="en" sz="140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8"/>
              </a:rPr>
              <a:t>wildfly-swarm.io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9"/>
              </a:rPr>
              <a:t>MicroProfile.io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‘Starter’ POMs: </a:t>
            </a:r>
            <a:r>
              <a:rPr i="0" lang="en" sz="140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10"/>
              </a:rPr>
              <a:t>wildfly-swarm.io/generator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Embeddable servers: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WildFly (Undertow)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37" name="Shape 8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9321" y="3960923"/>
            <a:ext cx="1155900" cy="11559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838" name="Shape 838"/>
          <p:cNvSpPr/>
          <p:nvPr/>
        </p:nvSpPr>
        <p:spPr>
          <a:xfrm>
            <a:off x="6816147" y="1244994"/>
            <a:ext cx="1902600" cy="3226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Vert.x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sng" cap="none" strike="noStrike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12"/>
              </a:rPr>
              <a:t>vertx.io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Reactive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Async/non-blocking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vertx run myhttp.java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HTTP, HTTP/2, TCP, UDP, Websockets, etc. (out of the box)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26176" y="4282525"/>
            <a:ext cx="1282500" cy="385200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pic>
      <p:sp>
        <p:nvSpPr>
          <p:cNvPr id="840" name="Shape 840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Shape 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476" y="237775"/>
            <a:ext cx="5805224" cy="1026464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525350" y="3257225"/>
            <a:ext cx="8026800" cy="14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758175" y="3436325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JSON-P 1.0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2050335" y="3436325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Health Check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758175" y="40504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CDI 1.2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2050335" y="40504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JAX-RS 2.0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3342494" y="3436325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JWT Propagation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3342494" y="40504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Fault Tolerance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4624308" y="40504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Metrics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4624308" y="34408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Config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5919708" y="40504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Open</a:t>
            </a:r>
            <a:br>
              <a:rPr lang="en" sz="14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Tracing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5919708" y="34408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OpenAPI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7" name="Shape 857"/>
          <p:cNvSpPr/>
          <p:nvPr/>
        </p:nvSpPr>
        <p:spPr>
          <a:xfrm>
            <a:off x="7215108" y="3440850"/>
            <a:ext cx="1143900" cy="49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REST</a:t>
            </a:r>
            <a:br>
              <a:rPr lang="en" sz="14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8" name="Shape 858"/>
          <p:cNvSpPr txBox="1"/>
          <p:nvPr/>
        </p:nvSpPr>
        <p:spPr>
          <a:xfrm>
            <a:off x="533400" y="1196425"/>
            <a:ext cx="80268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0500" lvl="0" marL="165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Defines </a:t>
            </a:r>
            <a:r>
              <a:rPr b="1"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open source</a:t>
            </a: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Java </a:t>
            </a:r>
            <a:r>
              <a:rPr b="1"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microservices</a:t>
            </a: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specifications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190500" lvl="0" marL="165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Industry Collaboration - Red Hat, IBM, Payara, Tomitribe, London Java Community, SouJava, Oracle, Hazelcast, Fujitsu, SmartBear...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190500" lvl="0" marL="165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WildFly Swarm</a:t>
            </a: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is </a:t>
            </a:r>
            <a:r>
              <a:rPr b="1"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Red Hat’s</a:t>
            </a: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implementation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190500" lvl="0" marL="165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Minimum footprint for Enterprise Java cloud-native services (v1.3) 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Short History of Microservices</a:t>
            </a:r>
            <a:endParaRPr sz="2800"/>
          </a:p>
        </p:txBody>
      </p:sp>
      <p:sp>
        <p:nvSpPr>
          <p:cNvPr id="865" name="Shape 865"/>
          <p:cNvSpPr txBox="1"/>
          <p:nvPr/>
        </p:nvSpPr>
        <p:spPr>
          <a:xfrm>
            <a:off x="-3000" y="2588175"/>
            <a:ext cx="1195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Continuous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Integration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via XP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1999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866" name="Shape 866"/>
          <p:cNvCxnSpPr>
            <a:stCxn id="867" idx="2"/>
          </p:cNvCxnSpPr>
          <p:nvPr/>
        </p:nvCxnSpPr>
        <p:spPr>
          <a:xfrm>
            <a:off x="1976975" y="23172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Shape 868"/>
          <p:cNvCxnSpPr>
            <a:stCxn id="867" idx="2"/>
            <a:endCxn id="867" idx="2"/>
          </p:cNvCxnSpPr>
          <p:nvPr/>
        </p:nvCxnSpPr>
        <p:spPr>
          <a:xfrm>
            <a:off x="1976975" y="23172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Shape 869"/>
          <p:cNvCxnSpPr/>
          <p:nvPr/>
        </p:nvCxnSpPr>
        <p:spPr>
          <a:xfrm>
            <a:off x="766550" y="2489500"/>
            <a:ext cx="8148600" cy="21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70" name="Shape 870"/>
          <p:cNvGrpSpPr/>
          <p:nvPr/>
        </p:nvGrpSpPr>
        <p:grpSpPr>
          <a:xfrm>
            <a:off x="1272575" y="1878672"/>
            <a:ext cx="1408800" cy="643719"/>
            <a:chOff x="1272575" y="1878672"/>
            <a:chExt cx="1408800" cy="643719"/>
          </a:xfrm>
        </p:grpSpPr>
        <p:sp>
          <p:nvSpPr>
            <p:cNvPr id="867" name="Shape 867"/>
            <p:cNvSpPr txBox="1"/>
            <p:nvPr/>
          </p:nvSpPr>
          <p:spPr>
            <a:xfrm>
              <a:off x="127257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AWS EC2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2006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71" name="Shape 871"/>
            <p:cNvCxnSpPr/>
            <p:nvPr/>
          </p:nvCxnSpPr>
          <p:spPr>
            <a:xfrm rot="10800000">
              <a:off x="1977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2" name="Shape 872"/>
          <p:cNvGrpSpPr/>
          <p:nvPr/>
        </p:nvGrpSpPr>
        <p:grpSpPr>
          <a:xfrm>
            <a:off x="3010800" y="1878675"/>
            <a:ext cx="1164300" cy="643716"/>
            <a:chOff x="3010800" y="1878675"/>
            <a:chExt cx="1164300" cy="643716"/>
          </a:xfrm>
        </p:grpSpPr>
        <p:sp>
          <p:nvSpPr>
            <p:cNvPr id="873" name="Shape 873"/>
            <p:cNvSpPr txBox="1"/>
            <p:nvPr/>
          </p:nvSpPr>
          <p:spPr>
            <a:xfrm>
              <a:off x="3010800" y="1878675"/>
              <a:ext cx="11643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DropWizard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May 2011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74" name="Shape 874"/>
            <p:cNvCxnSpPr/>
            <p:nvPr/>
          </p:nvCxnSpPr>
          <p:spPr>
            <a:xfrm rot="10800000">
              <a:off x="35772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5" name="Shape 875"/>
          <p:cNvGrpSpPr/>
          <p:nvPr/>
        </p:nvGrpSpPr>
        <p:grpSpPr>
          <a:xfrm>
            <a:off x="848600" y="2477391"/>
            <a:ext cx="1195500" cy="1097959"/>
            <a:chOff x="848600" y="2477391"/>
            <a:chExt cx="1195500" cy="1097959"/>
          </a:xfrm>
        </p:grpSpPr>
        <p:sp>
          <p:nvSpPr>
            <p:cNvPr id="876" name="Shape 876"/>
            <p:cNvSpPr txBox="1"/>
            <p:nvPr/>
          </p:nvSpPr>
          <p:spPr>
            <a:xfrm>
              <a:off x="848600" y="2599150"/>
              <a:ext cx="11955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Agile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Manifesto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Feb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2001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77" name="Shape 877"/>
            <p:cNvCxnSpPr/>
            <p:nvPr/>
          </p:nvCxnSpPr>
          <p:spPr>
            <a:xfrm rot="10800000">
              <a:off x="1443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78" name="Shape 878"/>
          <p:cNvGrpSpPr/>
          <p:nvPr/>
        </p:nvGrpSpPr>
        <p:grpSpPr>
          <a:xfrm>
            <a:off x="2491775" y="2477391"/>
            <a:ext cx="1408800" cy="847584"/>
            <a:chOff x="2491775" y="2477391"/>
            <a:chExt cx="1408800" cy="847584"/>
          </a:xfrm>
        </p:grpSpPr>
        <p:sp>
          <p:nvSpPr>
            <p:cNvPr id="879" name="Shape 879"/>
            <p:cNvSpPr txBox="1"/>
            <p:nvPr/>
          </p:nvSpPr>
          <p:spPr>
            <a:xfrm>
              <a:off x="2491775" y="2588175"/>
              <a:ext cx="14088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NETFLIX</a:t>
              </a:r>
              <a:r>
                <a:rPr lang="en" sz="1200">
                  <a:solidFill>
                    <a:schemeClr val="lt1"/>
                  </a:solidFill>
                </a:rPr>
                <a:t> 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 AWS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2010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80" name="Shape 880"/>
            <p:cNvCxnSpPr/>
            <p:nvPr/>
          </p:nvCxnSpPr>
          <p:spPr>
            <a:xfrm rot="10800000">
              <a:off x="31962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1" name="Shape 881"/>
          <p:cNvGrpSpPr/>
          <p:nvPr/>
        </p:nvGrpSpPr>
        <p:grpSpPr>
          <a:xfrm>
            <a:off x="3847525" y="2477391"/>
            <a:ext cx="1043700" cy="549384"/>
            <a:chOff x="3847525" y="2477391"/>
            <a:chExt cx="1043700" cy="549384"/>
          </a:xfrm>
        </p:grpSpPr>
        <p:sp>
          <p:nvSpPr>
            <p:cNvPr id="882" name="Shape 882"/>
            <p:cNvSpPr txBox="1"/>
            <p:nvPr/>
          </p:nvSpPr>
          <p:spPr>
            <a:xfrm>
              <a:off x="3847525" y="2588175"/>
              <a:ext cx="1043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Ribbon</a:t>
              </a:r>
              <a:endParaRPr sz="12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March 2012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83" name="Shape 883"/>
            <p:cNvCxnSpPr/>
            <p:nvPr/>
          </p:nvCxnSpPr>
          <p:spPr>
            <a:xfrm rot="10800000">
              <a:off x="43392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4" name="Shape 884"/>
          <p:cNvGrpSpPr/>
          <p:nvPr/>
        </p:nvGrpSpPr>
        <p:grpSpPr>
          <a:xfrm>
            <a:off x="3980500" y="1878675"/>
            <a:ext cx="1043700" cy="643716"/>
            <a:chOff x="3980500" y="1878675"/>
            <a:chExt cx="1043700" cy="643716"/>
          </a:xfrm>
        </p:grpSpPr>
        <p:sp>
          <p:nvSpPr>
            <p:cNvPr id="885" name="Shape 885"/>
            <p:cNvSpPr txBox="1"/>
            <p:nvPr/>
          </p:nvSpPr>
          <p:spPr>
            <a:xfrm>
              <a:off x="3980500" y="1878675"/>
              <a:ext cx="1043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Hystrix</a:t>
              </a:r>
              <a:endParaRPr sz="12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March 2012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86" name="Shape 886"/>
            <p:cNvCxnSpPr/>
            <p:nvPr/>
          </p:nvCxnSpPr>
          <p:spPr>
            <a:xfrm rot="10800000">
              <a:off x="44916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7" name="Shape 887"/>
          <p:cNvGrpSpPr/>
          <p:nvPr/>
        </p:nvGrpSpPr>
        <p:grpSpPr>
          <a:xfrm>
            <a:off x="4929200" y="1878672"/>
            <a:ext cx="1689000" cy="643719"/>
            <a:chOff x="4929200" y="1878672"/>
            <a:chExt cx="1689000" cy="643719"/>
          </a:xfrm>
        </p:grpSpPr>
        <p:sp>
          <p:nvSpPr>
            <p:cNvPr id="888" name="Shape 888"/>
            <p:cNvSpPr txBox="1"/>
            <p:nvPr/>
          </p:nvSpPr>
          <p:spPr>
            <a:xfrm>
              <a:off x="4929200" y="1878672"/>
              <a:ext cx="16890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Eureka</a:t>
              </a:r>
              <a:endParaRPr sz="12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July 2012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89" name="Shape 889"/>
            <p:cNvCxnSpPr/>
            <p:nvPr/>
          </p:nvCxnSpPr>
          <p:spPr>
            <a:xfrm rot="10800000">
              <a:off x="5787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0" name="Shape 890"/>
          <p:cNvGrpSpPr/>
          <p:nvPr/>
        </p:nvGrpSpPr>
        <p:grpSpPr>
          <a:xfrm>
            <a:off x="4645200" y="2477391"/>
            <a:ext cx="1357800" cy="1086984"/>
            <a:chOff x="4873800" y="2477391"/>
            <a:chExt cx="1357800" cy="1086984"/>
          </a:xfrm>
        </p:grpSpPr>
        <p:sp>
          <p:nvSpPr>
            <p:cNvPr id="891" name="Shape 891"/>
            <p:cNvSpPr txBox="1"/>
            <p:nvPr/>
          </p:nvSpPr>
          <p:spPr>
            <a:xfrm>
              <a:off x="4873800" y="2588175"/>
              <a:ext cx="13578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lt1"/>
                  </a:solidFill>
                  <a:hlinkClick r:id="rId4"/>
                </a:rPr>
                <a:t>Microservices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lt1"/>
                  </a:solidFill>
                  <a:hlinkClick r:id="rId5"/>
                </a:rPr>
                <a:t>Assess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Thoughtworks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Radar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March 2012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92" name="Shape 892"/>
            <p:cNvCxnSpPr/>
            <p:nvPr/>
          </p:nvCxnSpPr>
          <p:spPr>
            <a:xfrm rot="10800000">
              <a:off x="55584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3" name="Shape 893"/>
          <p:cNvGrpSpPr/>
          <p:nvPr/>
        </p:nvGrpSpPr>
        <p:grpSpPr>
          <a:xfrm>
            <a:off x="6150325" y="1878672"/>
            <a:ext cx="1408800" cy="643719"/>
            <a:chOff x="6150325" y="1878672"/>
            <a:chExt cx="1408800" cy="643719"/>
          </a:xfrm>
        </p:grpSpPr>
        <p:sp>
          <p:nvSpPr>
            <p:cNvPr id="894" name="Shape 894"/>
            <p:cNvSpPr txBox="1"/>
            <p:nvPr/>
          </p:nvSpPr>
          <p:spPr>
            <a:xfrm>
              <a:off x="615032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Spring Boot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</a:rPr>
                <a:t>Sept 2013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95" name="Shape 895"/>
            <p:cNvCxnSpPr/>
            <p:nvPr/>
          </p:nvCxnSpPr>
          <p:spPr>
            <a:xfrm rot="10800000">
              <a:off x="68538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6" name="Shape 896"/>
          <p:cNvGrpSpPr/>
          <p:nvPr/>
        </p:nvGrpSpPr>
        <p:grpSpPr>
          <a:xfrm>
            <a:off x="6855000" y="2477391"/>
            <a:ext cx="1357800" cy="1086984"/>
            <a:chOff x="6855000" y="2477391"/>
            <a:chExt cx="1357800" cy="1086984"/>
          </a:xfrm>
        </p:grpSpPr>
        <p:sp>
          <p:nvSpPr>
            <p:cNvPr id="897" name="Shape 897"/>
            <p:cNvSpPr txBox="1"/>
            <p:nvPr/>
          </p:nvSpPr>
          <p:spPr>
            <a:xfrm>
              <a:off x="6855000" y="2588175"/>
              <a:ext cx="13578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lt1"/>
                  </a:solidFill>
                  <a:hlinkClick r:id="rId6"/>
                </a:rPr>
                <a:t>Microservices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lt1"/>
                  </a:solidFill>
                  <a:hlinkClick r:id="rId7"/>
                </a:rPr>
                <a:t>Defined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Thoughtworks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Fowler, Lewis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March 2014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898" name="Shape 898"/>
            <p:cNvCxnSpPr/>
            <p:nvPr/>
          </p:nvCxnSpPr>
          <p:spPr>
            <a:xfrm rot="10800000">
              <a:off x="74634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9" name="Shape 899"/>
          <p:cNvGrpSpPr/>
          <p:nvPr/>
        </p:nvGrpSpPr>
        <p:grpSpPr>
          <a:xfrm>
            <a:off x="7293325" y="1878672"/>
            <a:ext cx="1408800" cy="643719"/>
            <a:chOff x="7293325" y="1878672"/>
            <a:chExt cx="1408800" cy="643719"/>
          </a:xfrm>
        </p:grpSpPr>
        <p:sp>
          <p:nvSpPr>
            <p:cNvPr id="900" name="Shape 900"/>
            <p:cNvSpPr txBox="1"/>
            <p:nvPr/>
          </p:nvSpPr>
          <p:spPr>
            <a:xfrm>
              <a:off x="729332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Kubernetes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June 2014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901" name="Shape 901"/>
            <p:cNvCxnSpPr/>
            <p:nvPr/>
          </p:nvCxnSpPr>
          <p:spPr>
            <a:xfrm rot="10800000">
              <a:off x="79968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02" name="Shape 902"/>
          <p:cNvGrpSpPr/>
          <p:nvPr/>
        </p:nvGrpSpPr>
        <p:grpSpPr>
          <a:xfrm>
            <a:off x="2034575" y="1878672"/>
            <a:ext cx="1408800" cy="643719"/>
            <a:chOff x="2034575" y="1878672"/>
            <a:chExt cx="1408800" cy="643719"/>
          </a:xfrm>
        </p:grpSpPr>
        <p:sp>
          <p:nvSpPr>
            <p:cNvPr id="903" name="Shape 903"/>
            <p:cNvSpPr txBox="1"/>
            <p:nvPr/>
          </p:nvSpPr>
          <p:spPr>
            <a:xfrm>
              <a:off x="203457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Java EE6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2009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904" name="Shape 904"/>
            <p:cNvCxnSpPr/>
            <p:nvPr/>
          </p:nvCxnSpPr>
          <p:spPr>
            <a:xfrm rot="10800000">
              <a:off x="2739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05" name="Shape 905"/>
          <p:cNvGrpSpPr/>
          <p:nvPr/>
        </p:nvGrpSpPr>
        <p:grpSpPr>
          <a:xfrm>
            <a:off x="2146092" y="2477391"/>
            <a:ext cx="788400" cy="549384"/>
            <a:chOff x="2146092" y="2477391"/>
            <a:chExt cx="788400" cy="549384"/>
          </a:xfrm>
        </p:grpSpPr>
        <p:sp>
          <p:nvSpPr>
            <p:cNvPr id="906" name="Shape 906"/>
            <p:cNvSpPr txBox="1"/>
            <p:nvPr/>
          </p:nvSpPr>
          <p:spPr>
            <a:xfrm>
              <a:off x="2146092" y="2588175"/>
              <a:ext cx="78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DevOps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2009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907" name="Shape 907"/>
            <p:cNvCxnSpPr/>
            <p:nvPr/>
          </p:nvCxnSpPr>
          <p:spPr>
            <a:xfrm rot="10800000">
              <a:off x="2586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908" name="Shape 9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6200" y="4103800"/>
            <a:ext cx="2908913" cy="97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Shape 909"/>
          <p:cNvGrpSpPr/>
          <p:nvPr/>
        </p:nvGrpSpPr>
        <p:grpSpPr>
          <a:xfrm>
            <a:off x="5801600" y="2477391"/>
            <a:ext cx="1195500" cy="1097959"/>
            <a:chOff x="848600" y="2477391"/>
            <a:chExt cx="1195500" cy="1097959"/>
          </a:xfrm>
        </p:grpSpPr>
        <p:sp>
          <p:nvSpPr>
            <p:cNvPr id="910" name="Shape 910"/>
            <p:cNvSpPr txBox="1"/>
            <p:nvPr/>
          </p:nvSpPr>
          <p:spPr>
            <a:xfrm>
              <a:off x="848600" y="2599150"/>
              <a:ext cx="11955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lt1"/>
                  </a:solidFill>
                  <a:hlinkClick r:id="rId9"/>
                </a:rPr>
                <a:t>Docker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March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2013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911" name="Shape 911"/>
            <p:cNvCxnSpPr/>
            <p:nvPr/>
          </p:nvCxnSpPr>
          <p:spPr>
            <a:xfrm rot="10800000">
              <a:off x="1443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12" name="Shape 91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hape 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800" y="141400"/>
            <a:ext cx="3457500" cy="1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300" y="117432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/>
          <p:nvPr/>
        </p:nvSpPr>
        <p:spPr>
          <a:xfrm>
            <a:off x="2234675" y="4635125"/>
            <a:ext cx="5079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February 2013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0" name="Shape 92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398025" y="152700"/>
            <a:ext cx="74907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Java Microservices Platform circa </a:t>
            </a: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2015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26" name="Shape 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37" y="2127400"/>
            <a:ext cx="1777400" cy="8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24" y="950376"/>
            <a:ext cx="205709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350" y="3116000"/>
            <a:ext cx="2541634" cy="9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Shape 929"/>
          <p:cNvGrpSpPr/>
          <p:nvPr/>
        </p:nvGrpSpPr>
        <p:grpSpPr>
          <a:xfrm>
            <a:off x="3468586" y="796977"/>
            <a:ext cx="2080500" cy="1057462"/>
            <a:chOff x="3507383" y="227800"/>
            <a:chExt cx="2080500" cy="1057462"/>
          </a:xfrm>
        </p:grpSpPr>
        <p:sp>
          <p:nvSpPr>
            <p:cNvPr id="930" name="Shape 930"/>
            <p:cNvSpPr txBox="1"/>
            <p:nvPr/>
          </p:nvSpPr>
          <p:spPr>
            <a:xfrm>
              <a:off x="3507383" y="971462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Config Server</a:t>
              </a:r>
              <a:endParaRPr b="1"/>
            </a:p>
          </p:txBody>
        </p:sp>
        <p:pic>
          <p:nvPicPr>
            <p:cNvPr id="931" name="Shape 9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5275" y="227800"/>
              <a:ext cx="1068175" cy="96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Shape 932"/>
          <p:cNvGrpSpPr/>
          <p:nvPr/>
        </p:nvGrpSpPr>
        <p:grpSpPr>
          <a:xfrm>
            <a:off x="621415" y="2591475"/>
            <a:ext cx="2080500" cy="1322231"/>
            <a:chOff x="469015" y="2591475"/>
            <a:chExt cx="2080500" cy="1322231"/>
          </a:xfrm>
        </p:grpSpPr>
        <p:pic>
          <p:nvPicPr>
            <p:cNvPr id="933" name="Shape 9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628" y="2591475"/>
              <a:ext cx="1195274" cy="10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Shape 934"/>
            <p:cNvSpPr txBox="1"/>
            <p:nvPr/>
          </p:nvSpPr>
          <p:spPr>
            <a:xfrm>
              <a:off x="469015" y="3599906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</a:t>
              </a:r>
              <a:r>
                <a:rPr b="1" lang="en"/>
                <a:t>ETFLIX</a:t>
              </a:r>
              <a:r>
                <a:rPr b="1" lang="en"/>
                <a:t> Ribbon</a:t>
              </a:r>
              <a:endParaRPr b="1"/>
            </a:p>
          </p:txBody>
        </p:sp>
      </p:grpSp>
      <p:pic>
        <p:nvPicPr>
          <p:cNvPr id="935" name="Shape 9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206" y="904050"/>
            <a:ext cx="1498320" cy="8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4325" y="2641050"/>
            <a:ext cx="2980025" cy="79506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398025" y="152700"/>
            <a:ext cx="86778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Better Microservices Platform circa </a:t>
            </a: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2016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37" y="2127400"/>
            <a:ext cx="1777400" cy="8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24" y="950376"/>
            <a:ext cx="205709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350" y="3116000"/>
            <a:ext cx="2541634" cy="9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Shape 946"/>
          <p:cNvGrpSpPr/>
          <p:nvPr/>
        </p:nvGrpSpPr>
        <p:grpSpPr>
          <a:xfrm>
            <a:off x="3468586" y="796977"/>
            <a:ext cx="2080500" cy="1057462"/>
            <a:chOff x="3507383" y="227800"/>
            <a:chExt cx="2080500" cy="1057462"/>
          </a:xfrm>
        </p:grpSpPr>
        <p:sp>
          <p:nvSpPr>
            <p:cNvPr id="947" name="Shape 947"/>
            <p:cNvSpPr txBox="1"/>
            <p:nvPr/>
          </p:nvSpPr>
          <p:spPr>
            <a:xfrm>
              <a:off x="3507383" y="971462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Config Server</a:t>
              </a:r>
              <a:endParaRPr b="1"/>
            </a:p>
          </p:txBody>
        </p:sp>
        <p:pic>
          <p:nvPicPr>
            <p:cNvPr id="948" name="Shape 9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5275" y="227800"/>
              <a:ext cx="1068175" cy="96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" name="Shape 949"/>
          <p:cNvGrpSpPr/>
          <p:nvPr/>
        </p:nvGrpSpPr>
        <p:grpSpPr>
          <a:xfrm>
            <a:off x="621415" y="2591475"/>
            <a:ext cx="2080500" cy="1322231"/>
            <a:chOff x="469015" y="2591475"/>
            <a:chExt cx="2080500" cy="1322231"/>
          </a:xfrm>
        </p:grpSpPr>
        <p:pic>
          <p:nvPicPr>
            <p:cNvPr id="950" name="Shape 9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628" y="2591475"/>
              <a:ext cx="1195274" cy="10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Shape 951"/>
            <p:cNvSpPr txBox="1"/>
            <p:nvPr/>
          </p:nvSpPr>
          <p:spPr>
            <a:xfrm>
              <a:off x="469015" y="3599906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NETFLIX Ribbon</a:t>
              </a:r>
              <a:endParaRPr b="1"/>
            </a:p>
          </p:txBody>
        </p:sp>
      </p:grpSp>
      <p:pic>
        <p:nvPicPr>
          <p:cNvPr id="952" name="Shape 9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9206" y="904050"/>
            <a:ext cx="1498320" cy="8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5225" y="6433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6025" y="719575"/>
            <a:ext cx="1211075" cy="12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0425" y="23197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Shape 9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725" y="2031450"/>
            <a:ext cx="2242475" cy="5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957" name="Shape 9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08624" y="2730526"/>
            <a:ext cx="1437900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22587" y="2725927"/>
            <a:ext cx="1490275" cy="1591619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398025" y="152700"/>
            <a:ext cx="86778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Better Microservices Platform circa </a:t>
            </a: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2017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37" y="2127400"/>
            <a:ext cx="1777400" cy="8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24" y="950376"/>
            <a:ext cx="205709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350" y="3116000"/>
            <a:ext cx="2541634" cy="9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Shape 968"/>
          <p:cNvGrpSpPr/>
          <p:nvPr/>
        </p:nvGrpSpPr>
        <p:grpSpPr>
          <a:xfrm>
            <a:off x="3468586" y="796977"/>
            <a:ext cx="2080500" cy="1057462"/>
            <a:chOff x="3507383" y="227800"/>
            <a:chExt cx="2080500" cy="1057462"/>
          </a:xfrm>
        </p:grpSpPr>
        <p:sp>
          <p:nvSpPr>
            <p:cNvPr id="969" name="Shape 969"/>
            <p:cNvSpPr txBox="1"/>
            <p:nvPr/>
          </p:nvSpPr>
          <p:spPr>
            <a:xfrm>
              <a:off x="3507383" y="971462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Config Server</a:t>
              </a:r>
              <a:endParaRPr b="1"/>
            </a:p>
          </p:txBody>
        </p:sp>
        <p:pic>
          <p:nvPicPr>
            <p:cNvPr id="970" name="Shape 9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5275" y="227800"/>
              <a:ext cx="1068175" cy="96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1" name="Shape 971"/>
          <p:cNvGrpSpPr/>
          <p:nvPr/>
        </p:nvGrpSpPr>
        <p:grpSpPr>
          <a:xfrm>
            <a:off x="621415" y="2591475"/>
            <a:ext cx="2080500" cy="1322231"/>
            <a:chOff x="469015" y="2591475"/>
            <a:chExt cx="2080500" cy="1322231"/>
          </a:xfrm>
        </p:grpSpPr>
        <p:pic>
          <p:nvPicPr>
            <p:cNvPr id="972" name="Shape 9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628" y="2591475"/>
              <a:ext cx="1195274" cy="10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Shape 973"/>
            <p:cNvSpPr txBox="1"/>
            <p:nvPr/>
          </p:nvSpPr>
          <p:spPr>
            <a:xfrm>
              <a:off x="469015" y="3599906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NETFLIX Ribbon</a:t>
              </a:r>
              <a:endParaRPr b="1"/>
            </a:p>
          </p:txBody>
        </p:sp>
      </p:grpSp>
      <p:pic>
        <p:nvPicPr>
          <p:cNvPr id="974" name="Shape 9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225" y="6433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25" y="719575"/>
            <a:ext cx="1211075" cy="12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0425" y="23197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5625" y="872575"/>
            <a:ext cx="1301465" cy="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725" y="2031450"/>
            <a:ext cx="2242475" cy="5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979" name="Shape 9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08624" y="2730526"/>
            <a:ext cx="1437900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22587" y="2725927"/>
            <a:ext cx="1490275" cy="1591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1" name="Shape 981"/>
          <p:cNvGrpSpPr/>
          <p:nvPr/>
        </p:nvGrpSpPr>
        <p:grpSpPr>
          <a:xfrm>
            <a:off x="6814750" y="719575"/>
            <a:ext cx="1211100" cy="1134875"/>
            <a:chOff x="7043350" y="719575"/>
            <a:chExt cx="1211100" cy="1134875"/>
          </a:xfrm>
        </p:grpSpPr>
        <p:pic>
          <p:nvPicPr>
            <p:cNvPr id="982" name="Shape 98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73850" y="719575"/>
              <a:ext cx="950100" cy="9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Shape 983"/>
            <p:cNvSpPr txBox="1"/>
            <p:nvPr/>
          </p:nvSpPr>
          <p:spPr>
            <a:xfrm>
              <a:off x="7043350" y="1603650"/>
              <a:ext cx="1211100" cy="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Jaeger</a:t>
              </a:r>
              <a:endParaRPr sz="1200"/>
            </a:p>
          </p:txBody>
        </p:sp>
      </p:grpSp>
      <p:sp>
        <p:nvSpPr>
          <p:cNvPr id="984" name="Shape 98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type="title"/>
          </p:nvPr>
        </p:nvSpPr>
        <p:spPr>
          <a:xfrm>
            <a:off x="398025" y="152700"/>
            <a:ext cx="86778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Better Microservices Platform circa </a:t>
            </a: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2018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37" y="2127400"/>
            <a:ext cx="1777400" cy="8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Shape 9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24" y="950376"/>
            <a:ext cx="205709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Shape 9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350" y="3116000"/>
            <a:ext cx="2541634" cy="9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Shape 993"/>
          <p:cNvGrpSpPr/>
          <p:nvPr/>
        </p:nvGrpSpPr>
        <p:grpSpPr>
          <a:xfrm>
            <a:off x="3468586" y="796977"/>
            <a:ext cx="2080500" cy="1057462"/>
            <a:chOff x="3507383" y="227800"/>
            <a:chExt cx="2080500" cy="1057462"/>
          </a:xfrm>
        </p:grpSpPr>
        <p:sp>
          <p:nvSpPr>
            <p:cNvPr id="994" name="Shape 994"/>
            <p:cNvSpPr txBox="1"/>
            <p:nvPr/>
          </p:nvSpPr>
          <p:spPr>
            <a:xfrm>
              <a:off x="3507383" y="971462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Config Server</a:t>
              </a:r>
              <a:endParaRPr b="1"/>
            </a:p>
          </p:txBody>
        </p:sp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5275" y="227800"/>
              <a:ext cx="1068175" cy="96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6" name="Shape 996"/>
          <p:cNvGrpSpPr/>
          <p:nvPr/>
        </p:nvGrpSpPr>
        <p:grpSpPr>
          <a:xfrm>
            <a:off x="621415" y="2591475"/>
            <a:ext cx="2080500" cy="1322231"/>
            <a:chOff x="469015" y="2591475"/>
            <a:chExt cx="2080500" cy="1322231"/>
          </a:xfrm>
        </p:grpSpPr>
        <p:pic>
          <p:nvPicPr>
            <p:cNvPr id="997" name="Shape 99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628" y="2591475"/>
              <a:ext cx="1195274" cy="10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Shape 998"/>
            <p:cNvSpPr txBox="1"/>
            <p:nvPr/>
          </p:nvSpPr>
          <p:spPr>
            <a:xfrm>
              <a:off x="469015" y="3599906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NETFLIX Ribbon</a:t>
              </a:r>
              <a:endParaRPr b="1"/>
            </a:p>
          </p:txBody>
        </p:sp>
      </p:grpSp>
      <p:pic>
        <p:nvPicPr>
          <p:cNvPr id="999" name="Shape 9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225" y="6433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25" y="719575"/>
            <a:ext cx="1211075" cy="12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0425" y="23197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5625" y="872575"/>
            <a:ext cx="1301465" cy="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87725" y="2031450"/>
            <a:ext cx="2242475" cy="5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004" name="Shape 10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08624" y="2730526"/>
            <a:ext cx="1437900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22587" y="2725927"/>
            <a:ext cx="1490275" cy="1591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6" name="Shape 1006"/>
          <p:cNvGrpSpPr/>
          <p:nvPr/>
        </p:nvGrpSpPr>
        <p:grpSpPr>
          <a:xfrm>
            <a:off x="6814750" y="719575"/>
            <a:ext cx="1211100" cy="1134875"/>
            <a:chOff x="7043350" y="719575"/>
            <a:chExt cx="1211100" cy="1134875"/>
          </a:xfrm>
        </p:grpSpPr>
        <p:pic>
          <p:nvPicPr>
            <p:cNvPr id="1007" name="Shape 100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73850" y="719575"/>
              <a:ext cx="950100" cy="9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Shape 1008"/>
            <p:cNvSpPr txBox="1"/>
            <p:nvPr/>
          </p:nvSpPr>
          <p:spPr>
            <a:xfrm>
              <a:off x="7043350" y="1603650"/>
              <a:ext cx="1211100" cy="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Jaeger</a:t>
              </a:r>
              <a:endParaRPr sz="1200"/>
            </a:p>
          </p:txBody>
        </p:sp>
      </p:grpSp>
      <p:cxnSp>
        <p:nvCxnSpPr>
          <p:cNvPr id="1009" name="Shape 1009"/>
          <p:cNvCxnSpPr>
            <a:stCxn id="1002" idx="1"/>
            <a:endCxn id="1002" idx="3"/>
          </p:cNvCxnSpPr>
          <p:nvPr/>
        </p:nvCxnSpPr>
        <p:spPr>
          <a:xfrm>
            <a:off x="5575625" y="1347625"/>
            <a:ext cx="1301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0" name="Shape 10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75825" y="2038675"/>
            <a:ext cx="1157525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1450" y="3169550"/>
            <a:ext cx="1157525" cy="11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Shape 1012"/>
          <p:cNvGrpSpPr/>
          <p:nvPr/>
        </p:nvGrpSpPr>
        <p:grpSpPr>
          <a:xfrm>
            <a:off x="7987575" y="872575"/>
            <a:ext cx="739775" cy="992000"/>
            <a:chOff x="7987575" y="872575"/>
            <a:chExt cx="739775" cy="992000"/>
          </a:xfrm>
        </p:grpSpPr>
        <p:pic>
          <p:nvPicPr>
            <p:cNvPr id="1013" name="Shape 10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987575" y="872575"/>
              <a:ext cx="739775" cy="7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4" name="Shape 1014"/>
            <p:cNvSpPr txBox="1"/>
            <p:nvPr/>
          </p:nvSpPr>
          <p:spPr>
            <a:xfrm>
              <a:off x="8064063" y="1524675"/>
              <a:ext cx="5868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Istio</a:t>
              </a:r>
              <a:endParaRPr/>
            </a:p>
          </p:txBody>
        </p:sp>
      </p:grpSp>
      <p:sp>
        <p:nvSpPr>
          <p:cNvPr id="1015" name="Shape 1015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398025" y="152700"/>
            <a:ext cx="8677800" cy="5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Polyglot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Microservices Platform circa </a:t>
            </a: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2018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537" y="2127400"/>
            <a:ext cx="1777400" cy="8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24" y="950376"/>
            <a:ext cx="2057094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350" y="3116000"/>
            <a:ext cx="2541634" cy="95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4" name="Shape 1024"/>
          <p:cNvGrpSpPr/>
          <p:nvPr/>
        </p:nvGrpSpPr>
        <p:grpSpPr>
          <a:xfrm>
            <a:off x="3468586" y="796977"/>
            <a:ext cx="2080500" cy="1057462"/>
            <a:chOff x="3507383" y="227800"/>
            <a:chExt cx="2080500" cy="1057462"/>
          </a:xfrm>
        </p:grpSpPr>
        <p:sp>
          <p:nvSpPr>
            <p:cNvPr id="1025" name="Shape 1025"/>
            <p:cNvSpPr txBox="1"/>
            <p:nvPr/>
          </p:nvSpPr>
          <p:spPr>
            <a:xfrm>
              <a:off x="3507383" y="971462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Config Server</a:t>
              </a:r>
              <a:endParaRPr b="1"/>
            </a:p>
          </p:txBody>
        </p:sp>
        <p:pic>
          <p:nvPicPr>
            <p:cNvPr id="1026" name="Shape 10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5275" y="227800"/>
              <a:ext cx="1068175" cy="963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7" name="Shape 1027"/>
          <p:cNvGrpSpPr/>
          <p:nvPr/>
        </p:nvGrpSpPr>
        <p:grpSpPr>
          <a:xfrm>
            <a:off x="621415" y="2591475"/>
            <a:ext cx="2080500" cy="1322231"/>
            <a:chOff x="469015" y="2591475"/>
            <a:chExt cx="2080500" cy="1322231"/>
          </a:xfrm>
        </p:grpSpPr>
        <p:pic>
          <p:nvPicPr>
            <p:cNvPr id="1028" name="Shape 10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11628" y="2591475"/>
              <a:ext cx="1195274" cy="10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Shape 1029"/>
            <p:cNvSpPr txBox="1"/>
            <p:nvPr/>
          </p:nvSpPr>
          <p:spPr>
            <a:xfrm>
              <a:off x="469015" y="3599906"/>
              <a:ext cx="2080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NETFLIX Ribbon</a:t>
              </a:r>
              <a:endParaRPr b="1"/>
            </a:p>
          </p:txBody>
        </p:sp>
      </p:grpSp>
      <p:pic>
        <p:nvPicPr>
          <p:cNvPr id="1030" name="Shape 10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225" y="6433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25" y="719575"/>
            <a:ext cx="1211075" cy="12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0425" y="2319775"/>
            <a:ext cx="1693400" cy="16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5625" y="872575"/>
            <a:ext cx="1301465" cy="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5725" y="3022050"/>
            <a:ext cx="1367450" cy="364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Shape 1035"/>
          <p:cNvGrpSpPr/>
          <p:nvPr/>
        </p:nvGrpSpPr>
        <p:grpSpPr>
          <a:xfrm>
            <a:off x="6814750" y="719575"/>
            <a:ext cx="1211100" cy="1134875"/>
            <a:chOff x="7043350" y="719575"/>
            <a:chExt cx="1211100" cy="1134875"/>
          </a:xfrm>
        </p:grpSpPr>
        <p:pic>
          <p:nvPicPr>
            <p:cNvPr id="1036" name="Shape 10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173850" y="719575"/>
              <a:ext cx="950100" cy="95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Shape 1037"/>
            <p:cNvSpPr txBox="1"/>
            <p:nvPr/>
          </p:nvSpPr>
          <p:spPr>
            <a:xfrm>
              <a:off x="7043350" y="1603650"/>
              <a:ext cx="1211100" cy="2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Jaeger</a:t>
              </a:r>
              <a:endParaRPr sz="1200"/>
            </a:p>
          </p:txBody>
        </p:sp>
      </p:grpSp>
      <p:cxnSp>
        <p:nvCxnSpPr>
          <p:cNvPr id="1038" name="Shape 1038"/>
          <p:cNvCxnSpPr>
            <a:stCxn id="1033" idx="1"/>
            <a:endCxn id="1033" idx="3"/>
          </p:cNvCxnSpPr>
          <p:nvPr/>
        </p:nvCxnSpPr>
        <p:spPr>
          <a:xfrm>
            <a:off x="5575625" y="1347625"/>
            <a:ext cx="13014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9" name="Shape 10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75825" y="2038675"/>
            <a:ext cx="1157525" cy="11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1450" y="3169550"/>
            <a:ext cx="1157525" cy="115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1" name="Shape 1041"/>
          <p:cNvGrpSpPr/>
          <p:nvPr/>
        </p:nvGrpSpPr>
        <p:grpSpPr>
          <a:xfrm>
            <a:off x="7987575" y="872575"/>
            <a:ext cx="739775" cy="992000"/>
            <a:chOff x="7987575" y="872575"/>
            <a:chExt cx="739775" cy="992000"/>
          </a:xfrm>
        </p:grpSpPr>
        <p:pic>
          <p:nvPicPr>
            <p:cNvPr id="1042" name="Shape 10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987575" y="872575"/>
              <a:ext cx="739775" cy="73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3" name="Shape 1043"/>
            <p:cNvSpPr txBox="1"/>
            <p:nvPr/>
          </p:nvSpPr>
          <p:spPr>
            <a:xfrm>
              <a:off x="8064063" y="1524675"/>
              <a:ext cx="5868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Istio</a:t>
              </a:r>
              <a:endParaRPr/>
            </a:p>
          </p:txBody>
        </p:sp>
      </p:grpSp>
      <p:pic>
        <p:nvPicPr>
          <p:cNvPr id="1044" name="Shape 10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0400" y="2018450"/>
            <a:ext cx="1301475" cy="56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14174" y="1989221"/>
            <a:ext cx="1367451" cy="83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Shape 10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11477" y="2758850"/>
            <a:ext cx="1927672" cy="5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Shape 10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232747" y="3378411"/>
            <a:ext cx="739775" cy="73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755180" y="3809901"/>
            <a:ext cx="832110" cy="88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049" name="Shape 104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592225" y="3886150"/>
            <a:ext cx="832200" cy="8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311700" y="326900"/>
            <a:ext cx="8520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DevOps Cast of Characters</a:t>
            </a:r>
            <a:endParaRPr sz="2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04" name="Shape 404"/>
          <p:cNvGrpSpPr/>
          <p:nvPr/>
        </p:nvGrpSpPr>
        <p:grpSpPr>
          <a:xfrm>
            <a:off x="7924800" y="1547740"/>
            <a:ext cx="1014900" cy="2571600"/>
            <a:chOff x="5337099" y="1166740"/>
            <a:chExt cx="1014900" cy="2571600"/>
          </a:xfrm>
        </p:grpSpPr>
        <p:pic>
          <p:nvPicPr>
            <p:cNvPr id="405" name="Shape 4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9632" y="1166740"/>
              <a:ext cx="1012200" cy="25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Shape 406"/>
            <p:cNvSpPr txBox="1"/>
            <p:nvPr/>
          </p:nvSpPr>
          <p:spPr>
            <a:xfrm>
              <a:off x="5337099" y="1883664"/>
              <a:ext cx="1014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DBA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025602" y="1547740"/>
            <a:ext cx="1011900" cy="2571600"/>
            <a:chOff x="4101802" y="1166740"/>
            <a:chExt cx="1011900" cy="2571600"/>
          </a:xfrm>
        </p:grpSpPr>
        <p:pic>
          <p:nvPicPr>
            <p:cNvPr id="408" name="Shape 4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1802" y="1166740"/>
              <a:ext cx="1011900" cy="25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Shape 409"/>
            <p:cNvSpPr txBox="1"/>
            <p:nvPr/>
          </p:nvSpPr>
          <p:spPr>
            <a:xfrm>
              <a:off x="4101802" y="1883664"/>
              <a:ext cx="10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SEC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2514600" y="1467730"/>
            <a:ext cx="1299954" cy="2651700"/>
            <a:chOff x="2590800" y="1086730"/>
            <a:chExt cx="1299954" cy="2651700"/>
          </a:xfrm>
        </p:grpSpPr>
        <p:pic>
          <p:nvPicPr>
            <p:cNvPr id="411" name="Shape 4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90800" y="1086730"/>
              <a:ext cx="12903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Shape 412"/>
            <p:cNvSpPr txBox="1"/>
            <p:nvPr/>
          </p:nvSpPr>
          <p:spPr>
            <a:xfrm>
              <a:off x="2881554" y="1883664"/>
              <a:ext cx="10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BIZ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6705600" y="1547740"/>
            <a:ext cx="1009232" cy="2571600"/>
            <a:chOff x="1608839" y="1166740"/>
            <a:chExt cx="1009232" cy="2571600"/>
          </a:xfrm>
        </p:grpSpPr>
        <p:pic>
          <p:nvPicPr>
            <p:cNvPr id="414" name="Shape 4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10671" y="1166740"/>
              <a:ext cx="1007400" cy="25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Shape 415"/>
            <p:cNvSpPr txBox="1"/>
            <p:nvPr/>
          </p:nvSpPr>
          <p:spPr>
            <a:xfrm>
              <a:off x="1608839" y="1883664"/>
              <a:ext cx="10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QA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16" name="Shape 416"/>
          <p:cNvGrpSpPr/>
          <p:nvPr/>
        </p:nvGrpSpPr>
        <p:grpSpPr>
          <a:xfrm>
            <a:off x="144057" y="1513450"/>
            <a:ext cx="1187166" cy="2606100"/>
            <a:chOff x="220257" y="1132450"/>
            <a:chExt cx="1187166" cy="2606100"/>
          </a:xfrm>
        </p:grpSpPr>
        <p:pic>
          <p:nvPicPr>
            <p:cNvPr id="417" name="Shape 4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0257" y="1132450"/>
              <a:ext cx="1187100" cy="260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Shape 418"/>
            <p:cNvSpPr txBox="1"/>
            <p:nvPr/>
          </p:nvSpPr>
          <p:spPr>
            <a:xfrm>
              <a:off x="398223" y="1883664"/>
              <a:ext cx="10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OPS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5143846" y="1547740"/>
            <a:ext cx="1257085" cy="2571600"/>
            <a:chOff x="6466515" y="1166740"/>
            <a:chExt cx="1257085" cy="2571600"/>
          </a:xfrm>
        </p:grpSpPr>
        <p:pic>
          <p:nvPicPr>
            <p:cNvPr id="420" name="Shape 4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66515" y="1166740"/>
              <a:ext cx="1257000" cy="25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Shape 421"/>
            <p:cNvSpPr txBox="1"/>
            <p:nvPr/>
          </p:nvSpPr>
          <p:spPr>
            <a:xfrm>
              <a:off x="6708700" y="1883664"/>
              <a:ext cx="1014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DEV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22" name="Shape 422"/>
          <p:cNvGrpSpPr/>
          <p:nvPr/>
        </p:nvGrpSpPr>
        <p:grpSpPr>
          <a:xfrm>
            <a:off x="1511601" y="1467730"/>
            <a:ext cx="993300" cy="2651700"/>
            <a:chOff x="7937083" y="1086730"/>
            <a:chExt cx="993300" cy="2651700"/>
          </a:xfrm>
        </p:grpSpPr>
        <p:pic>
          <p:nvPicPr>
            <p:cNvPr id="423" name="Shape 4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37083" y="1086730"/>
              <a:ext cx="993300" cy="265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Shape 424"/>
            <p:cNvSpPr txBox="1"/>
            <p:nvPr/>
          </p:nvSpPr>
          <p:spPr>
            <a:xfrm>
              <a:off x="7962025" y="1883664"/>
              <a:ext cx="9633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PMO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sp>
        <p:nvSpPr>
          <p:cNvPr id="425" name="Shape 425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@burrsutter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Shape 1055"/>
          <p:cNvGrpSpPr/>
          <p:nvPr/>
        </p:nvGrpSpPr>
        <p:grpSpPr>
          <a:xfrm>
            <a:off x="2962802" y="851500"/>
            <a:ext cx="3477298" cy="3307950"/>
            <a:chOff x="2833352" y="1160175"/>
            <a:chExt cx="3477298" cy="3307950"/>
          </a:xfrm>
        </p:grpSpPr>
        <p:sp>
          <p:nvSpPr>
            <p:cNvPr id="1056" name="Shape 1056"/>
            <p:cNvSpPr/>
            <p:nvPr/>
          </p:nvSpPr>
          <p:spPr>
            <a:xfrm>
              <a:off x="2833500" y="1161225"/>
              <a:ext cx="3477000" cy="33069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716550" y="2001075"/>
              <a:ext cx="1710900" cy="1627200"/>
            </a:xfrm>
            <a:prstGeom prst="decagon">
              <a:avLst>
                <a:gd fmla="val 105146" name="vf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8" name="Shape 1058"/>
            <p:cNvCxnSpPr>
              <a:stCxn id="1057" idx="7"/>
              <a:endCxn id="1056" idx="7"/>
            </p:cNvCxnSpPr>
            <p:nvPr/>
          </p:nvCxnSpPr>
          <p:spPr>
            <a:xfrm rot="10800000">
              <a:off x="3165626" y="1792844"/>
              <a:ext cx="714300" cy="519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Shape 1059"/>
            <p:cNvCxnSpPr>
              <a:stCxn id="1057" idx="8"/>
              <a:endCxn id="1056" idx="8"/>
            </p:cNvCxnSpPr>
            <p:nvPr/>
          </p:nvCxnSpPr>
          <p:spPr>
            <a:xfrm rot="10800000">
              <a:off x="4034651" y="1161377"/>
              <a:ext cx="273000" cy="839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0" name="Shape 1060"/>
            <p:cNvCxnSpPr>
              <a:stCxn id="1057" idx="9"/>
              <a:endCxn id="1056" idx="9"/>
            </p:cNvCxnSpPr>
            <p:nvPr/>
          </p:nvCxnSpPr>
          <p:spPr>
            <a:xfrm flipH="1" rot="10800000">
              <a:off x="4836349" y="1161377"/>
              <a:ext cx="273000" cy="839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1" name="Shape 1061"/>
            <p:cNvCxnSpPr>
              <a:stCxn id="1057" idx="0"/>
              <a:endCxn id="1056" idx="0"/>
            </p:cNvCxnSpPr>
            <p:nvPr/>
          </p:nvCxnSpPr>
          <p:spPr>
            <a:xfrm flipH="1" rot="10800000">
              <a:off x="5264074" y="1792844"/>
              <a:ext cx="714300" cy="519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Shape 1062"/>
            <p:cNvCxnSpPr>
              <a:stCxn id="1057" idx="1"/>
              <a:endCxn id="1056" idx="1"/>
            </p:cNvCxnSpPr>
            <p:nvPr/>
          </p:nvCxnSpPr>
          <p:spPr>
            <a:xfrm>
              <a:off x="5427450" y="2814675"/>
              <a:ext cx="8832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3" name="Shape 1063"/>
            <p:cNvCxnSpPr>
              <a:stCxn id="1057" idx="2"/>
              <a:endCxn id="1056" idx="2"/>
            </p:cNvCxnSpPr>
            <p:nvPr/>
          </p:nvCxnSpPr>
          <p:spPr>
            <a:xfrm>
              <a:off x="5264074" y="3317506"/>
              <a:ext cx="714300" cy="519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4" name="Shape 1064"/>
            <p:cNvCxnSpPr>
              <a:stCxn id="1057" idx="3"/>
              <a:endCxn id="1056" idx="3"/>
            </p:cNvCxnSpPr>
            <p:nvPr/>
          </p:nvCxnSpPr>
          <p:spPr>
            <a:xfrm>
              <a:off x="4836349" y="3628273"/>
              <a:ext cx="273000" cy="839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Shape 1065"/>
            <p:cNvCxnSpPr>
              <a:stCxn id="1057" idx="4"/>
              <a:endCxn id="1056" idx="4"/>
            </p:cNvCxnSpPr>
            <p:nvPr/>
          </p:nvCxnSpPr>
          <p:spPr>
            <a:xfrm flipH="1">
              <a:off x="4034651" y="3628273"/>
              <a:ext cx="273000" cy="839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Shape 1066"/>
            <p:cNvCxnSpPr>
              <a:stCxn id="1057" idx="5"/>
              <a:endCxn id="1056" idx="5"/>
            </p:cNvCxnSpPr>
            <p:nvPr/>
          </p:nvCxnSpPr>
          <p:spPr>
            <a:xfrm flipH="1">
              <a:off x="3165626" y="3317506"/>
              <a:ext cx="714300" cy="519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7" name="Shape 1067"/>
            <p:cNvCxnSpPr>
              <a:stCxn id="1057" idx="6"/>
              <a:endCxn id="1056" idx="6"/>
            </p:cNvCxnSpPr>
            <p:nvPr/>
          </p:nvCxnSpPr>
          <p:spPr>
            <a:xfrm rot="10800000">
              <a:off x="2833650" y="2814675"/>
              <a:ext cx="882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8" name="Shape 1068"/>
            <p:cNvSpPr txBox="1"/>
            <p:nvPr/>
          </p:nvSpPr>
          <p:spPr>
            <a:xfrm>
              <a:off x="4017875" y="2581900"/>
              <a:ext cx="10989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MyService</a:t>
              </a:r>
              <a:endParaRPr b="1"/>
            </a:p>
          </p:txBody>
        </p:sp>
        <p:sp>
          <p:nvSpPr>
            <p:cNvPr id="1069" name="Shape 1069"/>
            <p:cNvSpPr txBox="1"/>
            <p:nvPr/>
          </p:nvSpPr>
          <p:spPr>
            <a:xfrm>
              <a:off x="3396240" y="1656825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Tracing</a:t>
              </a:r>
              <a:endParaRPr sz="1000"/>
            </a:p>
          </p:txBody>
        </p:sp>
        <p:sp>
          <p:nvSpPr>
            <p:cNvPr id="1070" name="Shape 1070"/>
            <p:cNvSpPr txBox="1"/>
            <p:nvPr/>
          </p:nvSpPr>
          <p:spPr>
            <a:xfrm>
              <a:off x="4154390" y="1160175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API</a:t>
              </a:r>
              <a:endParaRPr sz="1000"/>
            </a:p>
          </p:txBody>
        </p:sp>
        <p:sp>
          <p:nvSpPr>
            <p:cNvPr id="1071" name="Shape 1071"/>
            <p:cNvSpPr txBox="1"/>
            <p:nvPr/>
          </p:nvSpPr>
          <p:spPr>
            <a:xfrm>
              <a:off x="4922240" y="1700800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Discovery</a:t>
              </a:r>
              <a:endParaRPr sz="1000"/>
            </a:p>
          </p:txBody>
        </p:sp>
        <p:sp>
          <p:nvSpPr>
            <p:cNvPr id="1072" name="Shape 1072"/>
            <p:cNvSpPr txBox="1"/>
            <p:nvPr/>
          </p:nvSpPr>
          <p:spPr>
            <a:xfrm>
              <a:off x="5345940" y="2962900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073" name="Shape 1073"/>
            <p:cNvSpPr txBox="1"/>
            <p:nvPr/>
          </p:nvSpPr>
          <p:spPr>
            <a:xfrm>
              <a:off x="5381090" y="2255650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Invocation</a:t>
              </a:r>
              <a:endParaRPr sz="1000"/>
            </a:p>
          </p:txBody>
        </p:sp>
        <p:sp>
          <p:nvSpPr>
            <p:cNvPr id="1074" name="Shape 1074"/>
            <p:cNvSpPr txBox="1"/>
            <p:nvPr/>
          </p:nvSpPr>
          <p:spPr>
            <a:xfrm>
              <a:off x="4888751" y="3648700"/>
              <a:ext cx="883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Resilience</a:t>
              </a:r>
              <a:endParaRPr sz="1000"/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4140264" y="3962175"/>
              <a:ext cx="883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Pipeline</a:t>
              </a:r>
              <a:endParaRPr sz="1000"/>
            </a:p>
          </p:txBody>
        </p:sp>
        <p:sp>
          <p:nvSpPr>
            <p:cNvPr id="1076" name="Shape 1076"/>
            <p:cNvSpPr txBox="1"/>
            <p:nvPr/>
          </p:nvSpPr>
          <p:spPr>
            <a:xfrm>
              <a:off x="3288850" y="3617925"/>
              <a:ext cx="1042800" cy="42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Authentication</a:t>
              </a:r>
              <a:endParaRPr sz="1000"/>
            </a:p>
          </p:txBody>
        </p:sp>
        <p:sp>
          <p:nvSpPr>
            <p:cNvPr id="1077" name="Shape 1077"/>
            <p:cNvSpPr txBox="1"/>
            <p:nvPr/>
          </p:nvSpPr>
          <p:spPr>
            <a:xfrm>
              <a:off x="2833352" y="3027425"/>
              <a:ext cx="10989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Logging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078" name="Shape 1078"/>
            <p:cNvSpPr txBox="1"/>
            <p:nvPr/>
          </p:nvSpPr>
          <p:spPr>
            <a:xfrm>
              <a:off x="5225507" y="2984675"/>
              <a:ext cx="10428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Elasticity</a:t>
              </a:r>
              <a:endParaRPr sz="1000"/>
            </a:p>
          </p:txBody>
        </p:sp>
        <p:pic>
          <p:nvPicPr>
            <p:cNvPr id="1079" name="Shape 10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13000" y="3024550"/>
              <a:ext cx="778200" cy="2337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080" name="Shape 10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6451" y="2926998"/>
              <a:ext cx="329100" cy="3291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081" name="Shape 10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2523" y="3174911"/>
              <a:ext cx="572700" cy="5727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l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082" name="Shape 10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00550" y="2117338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Shape 10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51268" y="2159119"/>
              <a:ext cx="647100" cy="64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Shape 1084"/>
            <p:cNvSpPr txBox="1"/>
            <p:nvPr/>
          </p:nvSpPr>
          <p:spPr>
            <a:xfrm>
              <a:off x="3001115" y="2284525"/>
              <a:ext cx="8352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Monitoring</a:t>
              </a:r>
              <a:endParaRPr sz="1000"/>
            </a:p>
          </p:txBody>
        </p:sp>
      </p:grpSp>
      <p:pic>
        <p:nvPicPr>
          <p:cNvPr descr="logo.png" id="1085" name="Shape 10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9824" y="1739926"/>
            <a:ext cx="1437900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4787" y="1735327"/>
            <a:ext cx="1490275" cy="159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Shape 1087"/>
          <p:cNvSpPr txBox="1"/>
          <p:nvPr/>
        </p:nvSpPr>
        <p:spPr>
          <a:xfrm>
            <a:off x="1565775" y="4386425"/>
            <a:ext cx="6371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Polyglot Microservices Platform</a:t>
            </a:r>
            <a:endParaRPr sz="2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8" name="Shape 108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175" y="152400"/>
            <a:ext cx="51133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JBCNConf 2018</a:t>
            </a:r>
            <a:endParaRPr/>
          </a:p>
        </p:txBody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Tuesday: June 12 2018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to Not Suck at Microservices - Rafael Benevides 11:35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JVM in container die hard - Antonin Stefanutti 11:35  (</a:t>
            </a:r>
            <a:r>
              <a:rPr lang="en" u="sng">
                <a:hlinkClick r:id="rId3"/>
              </a:rPr>
              <a:t>bit.ly/javadockerfail</a:t>
            </a:r>
            <a:r>
              <a:rPr lang="en"/>
              <a:t>)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Legacy to Cloud - Roland Huss 12:40 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next evolution of microservices patterns with Istio Mesh - Christian Posta 14:55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0">
                <a:latin typeface="Overpass"/>
                <a:ea typeface="Overpass"/>
                <a:cs typeface="Overpass"/>
                <a:sym typeface="Overpass"/>
              </a:rPr>
              <a:t>8 Steps</a:t>
            </a:r>
            <a:endParaRPr sz="5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6" name="Shape 1106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Step </a:t>
            </a:r>
            <a:r>
              <a:rPr lang="en" sz="4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: Installation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2" name="Shape 111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idx="1" type="body"/>
          </p:nvPr>
        </p:nvSpPr>
        <p:spPr>
          <a:xfrm>
            <a:off x="826700" y="14735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3"/>
              </a:rPr>
              <a:t>m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4"/>
              </a:rPr>
              <a:t>inikube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(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5"/>
              </a:rPr>
              <a:t>kubectl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) (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6"/>
              </a:rPr>
              <a:t>docs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b="1" lang="en" sz="2000" u="sng">
                <a:latin typeface="Overpass"/>
                <a:ea typeface="Overpass"/>
                <a:cs typeface="Overpass"/>
                <a:sym typeface="Overpass"/>
                <a:hlinkClick r:id="rId7"/>
              </a:rPr>
              <a:t>minishift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(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8"/>
              </a:rPr>
              <a:t>oc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) (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9"/>
              </a:rPr>
              <a:t>docs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)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0"/>
              </a:rPr>
              <a:t>Google Cloud Platform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1"/>
              </a:rPr>
              <a:t>Openshift.com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2"/>
              </a:rPr>
              <a:t>AWS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3"/>
              </a:rPr>
              <a:t>oc cluster up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(requires a docker daemon)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Many more… </a:t>
            </a: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14"/>
              </a:rPr>
              <a:t>https://kubernetes.io/docs/setup/pick-right-solution/#turnkey-cloud-solutions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Shape 11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Step 1 - Installation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Shape 1119"/>
          <p:cNvSpPr txBox="1"/>
          <p:nvPr/>
        </p:nvSpPr>
        <p:spPr>
          <a:xfrm>
            <a:off x="826650" y="898425"/>
            <a:ext cx="64407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Lots of Options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0" name="Shape 112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>
                <a:latin typeface="Overpass"/>
                <a:ea typeface="Overpass"/>
                <a:cs typeface="Overpass"/>
                <a:sym typeface="Overpass"/>
              </a:rPr>
              <a:t>Demo</a:t>
            </a:r>
            <a:endParaRPr sz="4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6" name="Shape 1126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Step </a:t>
            </a:r>
            <a:r>
              <a:rPr lang="en" sz="4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: Building Images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2" name="Shape 113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826700" y="1397325"/>
            <a:ext cx="7701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docker build + kubectl run or kubectl create -f deploy.yml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3"/>
              </a:rPr>
              <a:t>Fabric8 maven plugin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(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4"/>
              </a:rPr>
              <a:t>fabric8.io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5"/>
              </a:rPr>
              <a:t>Helm Charts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- and Tiller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6"/>
              </a:rPr>
              <a:t>Kompose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- converts docker-compose.yml to kubernetes yaml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7"/>
              </a:rPr>
              <a:t>Kedge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- Concise Application Definitions for Kubernetes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8"/>
              </a:rPr>
              <a:t>Ansible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 - </a:t>
            </a: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9"/>
              </a:rPr>
              <a:t>Playbooks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for Kubernetes/Openshift deployment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0"/>
              </a:rPr>
              <a:t>s2i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- source to image 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AutoNum type="arabicPeriod"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11"/>
              </a:rPr>
              <a:t>podman</a:t>
            </a: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 - building Linux container images sans d-o-c-k-e-r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8" name="Shape 113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Step 2: Building Images, Running Containers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Shape 113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Overpass"/>
                <a:ea typeface="Overpass"/>
                <a:cs typeface="Overpass"/>
                <a:sym typeface="Overpass"/>
              </a:rPr>
              <a:t>Slides: </a:t>
            </a:r>
            <a:r>
              <a:rPr lang="en" sz="2800" u="sng">
                <a:latin typeface="Overpass"/>
                <a:ea typeface="Overpass"/>
                <a:cs typeface="Overpass"/>
                <a:sym typeface="Overpass"/>
                <a:hlinkClick r:id="rId3"/>
              </a:rPr>
              <a:t>bit.ly/javadockerfail</a:t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u="sng">
                <a:latin typeface="Overpass"/>
                <a:ea typeface="Overpass"/>
                <a:cs typeface="Overpass"/>
                <a:sym typeface="Overpass"/>
                <a:hlinkClick r:id="rId4"/>
              </a:rPr>
              <a:t>Recording from JBCNConf 2017</a:t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5" name="Shape 114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NOT Java+Docker==FAIL</a:t>
            </a:r>
            <a:endParaRPr/>
          </a:p>
        </p:txBody>
      </p:sp>
      <p:sp>
        <p:nvSpPr>
          <p:cNvPr id="1146" name="Shape 1146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326900"/>
            <a:ext cx="8520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More </a:t>
            </a:r>
            <a:r>
              <a:rPr lang="en"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DevOps Cast of Characters</a:t>
            </a:r>
            <a:endParaRPr sz="2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31" name="Shape 431"/>
          <p:cNvGrpSpPr/>
          <p:nvPr/>
        </p:nvGrpSpPr>
        <p:grpSpPr>
          <a:xfrm>
            <a:off x="220336" y="1352550"/>
            <a:ext cx="1032000" cy="2625000"/>
            <a:chOff x="2072802" y="1113512"/>
            <a:chExt cx="1032000" cy="2625000"/>
          </a:xfrm>
        </p:grpSpPr>
        <p:pic>
          <p:nvPicPr>
            <p:cNvPr id="432" name="Shape 4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72802" y="1113512"/>
              <a:ext cx="1032000" cy="262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Shape 433"/>
            <p:cNvSpPr txBox="1"/>
            <p:nvPr/>
          </p:nvSpPr>
          <p:spPr>
            <a:xfrm>
              <a:off x="2084148" y="1883664"/>
              <a:ext cx="1009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DEV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287136" y="1352551"/>
            <a:ext cx="1224600" cy="2625000"/>
            <a:chOff x="1256340" y="1047751"/>
            <a:chExt cx="1224600" cy="2625000"/>
          </a:xfrm>
        </p:grpSpPr>
        <p:pic>
          <p:nvPicPr>
            <p:cNvPr id="435" name="Shape 4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6340" y="1047751"/>
              <a:ext cx="1224600" cy="262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 txBox="1"/>
            <p:nvPr/>
          </p:nvSpPr>
          <p:spPr>
            <a:xfrm>
              <a:off x="1493204" y="1817902"/>
              <a:ext cx="9633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300" u="none" cap="none" strike="noStrike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OPS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37" name="Shape 437"/>
          <p:cNvGrpSpPr/>
          <p:nvPr/>
        </p:nvGrpSpPr>
        <p:grpSpPr>
          <a:xfrm>
            <a:off x="2582536" y="1366482"/>
            <a:ext cx="1317900" cy="2698800"/>
            <a:chOff x="5643245" y="1047750"/>
            <a:chExt cx="1317900" cy="2698800"/>
          </a:xfrm>
        </p:grpSpPr>
        <p:pic>
          <p:nvPicPr>
            <p:cNvPr id="438" name="Shape 4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43245" y="1047750"/>
              <a:ext cx="1317900" cy="26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Shape 439"/>
            <p:cNvSpPr txBox="1"/>
            <p:nvPr/>
          </p:nvSpPr>
          <p:spPr>
            <a:xfrm>
              <a:off x="5829435" y="1838295"/>
              <a:ext cx="723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PMO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5020936" y="1366482"/>
            <a:ext cx="1285500" cy="2698800"/>
            <a:chOff x="5659392" y="1047750"/>
            <a:chExt cx="1285500" cy="2698800"/>
          </a:xfrm>
        </p:grpSpPr>
        <p:pic>
          <p:nvPicPr>
            <p:cNvPr id="441" name="Shape 4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59392" y="1047750"/>
              <a:ext cx="1285500" cy="26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Shape 442"/>
            <p:cNvSpPr txBox="1"/>
            <p:nvPr/>
          </p:nvSpPr>
          <p:spPr>
            <a:xfrm>
              <a:off x="5829435" y="1838295"/>
              <a:ext cx="723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DBA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3801736" y="1366482"/>
            <a:ext cx="1097400" cy="2698800"/>
            <a:chOff x="5753429" y="1047750"/>
            <a:chExt cx="1097400" cy="2698800"/>
          </a:xfrm>
        </p:grpSpPr>
        <p:pic>
          <p:nvPicPr>
            <p:cNvPr id="444" name="Shape 4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53429" y="1047750"/>
              <a:ext cx="1097400" cy="269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Shape 445"/>
            <p:cNvSpPr txBox="1"/>
            <p:nvPr/>
          </p:nvSpPr>
          <p:spPr>
            <a:xfrm>
              <a:off x="5940288" y="1838295"/>
              <a:ext cx="723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BIZ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6392536" y="1353431"/>
            <a:ext cx="1257300" cy="2742300"/>
            <a:chOff x="5753429" y="1034699"/>
            <a:chExt cx="1257300" cy="2742300"/>
          </a:xfrm>
        </p:grpSpPr>
        <p:pic>
          <p:nvPicPr>
            <p:cNvPr id="447" name="Shape 4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53429" y="1034699"/>
              <a:ext cx="1257300" cy="274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Shape 448"/>
            <p:cNvSpPr txBox="1"/>
            <p:nvPr/>
          </p:nvSpPr>
          <p:spPr>
            <a:xfrm>
              <a:off x="5944064" y="1838295"/>
              <a:ext cx="723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QA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grpSp>
        <p:nvGrpSpPr>
          <p:cNvPr id="449" name="Shape 449"/>
          <p:cNvGrpSpPr/>
          <p:nvPr/>
        </p:nvGrpSpPr>
        <p:grpSpPr>
          <a:xfrm>
            <a:off x="7611725" y="1353450"/>
            <a:ext cx="1380000" cy="2742313"/>
            <a:chOff x="5494055" y="1037743"/>
            <a:chExt cx="1380000" cy="2739300"/>
          </a:xfrm>
        </p:grpSpPr>
        <p:pic>
          <p:nvPicPr>
            <p:cNvPr id="450" name="Shape 4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94055" y="1037743"/>
              <a:ext cx="1380000" cy="273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Shape 451"/>
            <p:cNvSpPr txBox="1"/>
            <p:nvPr/>
          </p:nvSpPr>
          <p:spPr>
            <a:xfrm>
              <a:off x="5940288" y="1838295"/>
              <a:ext cx="7239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verpass Black"/>
                  <a:ea typeface="Overpass Black"/>
                  <a:cs typeface="Overpass Black"/>
                  <a:sym typeface="Overpass Black"/>
                </a:rPr>
                <a:t>SEC</a:t>
              </a:r>
              <a:endParaRPr b="1" i="0" sz="1300" u="none" cap="none" strike="noStrike">
                <a:solidFill>
                  <a:srgbClr val="FFFFFF"/>
                </a:solidFill>
                <a:latin typeface="Overpass Black"/>
                <a:ea typeface="Overpass Black"/>
                <a:cs typeface="Overpass Black"/>
                <a:sym typeface="Overpass Black"/>
              </a:endParaRPr>
            </a:p>
          </p:txBody>
        </p:sp>
      </p:grpSp>
      <p:sp>
        <p:nvSpPr>
          <p:cNvPr id="452" name="Shape 452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@burrsutter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 txBox="1"/>
          <p:nvPr>
            <p:ph idx="1" type="body"/>
          </p:nvPr>
        </p:nvSpPr>
        <p:spPr>
          <a:xfrm>
            <a:off x="626375" y="445700"/>
            <a:ext cx="8335800" cy="4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package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stuff.demo;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org.springframework.web.bind.annotation.RequestMapping;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org.springframework.web.bind.annotation.RestController;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@RestController</a:t>
            </a:r>
            <a:endParaRPr>
              <a:solidFill>
                <a:srgbClr val="4EC9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MyRESTEndpoint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getenv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getOrDefault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"HOSTNAME"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"unknown"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@RequestMapping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Spring "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java.util.</a:t>
            </a:r>
            <a:r>
              <a:rPr lang="en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+ " " + hostname;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 txBox="1"/>
          <p:nvPr/>
        </p:nvSpPr>
        <p:spPr>
          <a:xfrm>
            <a:off x="3510075" y="59800"/>
            <a:ext cx="2823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myspringbootapp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3" name="Shape 115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fabric8/java-jboss-openjdk8-jdk:1.3.1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en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JAVA_APP_DIR=/deployments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EXPOSE</a:t>
            </a:r>
            <a:r>
              <a:rPr lang="en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8080 8778 9779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COPY</a:t>
            </a:r>
            <a:r>
              <a:rPr lang="en" sz="2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target/my.jar /deployments/</a:t>
            </a:r>
            <a:endParaRPr sz="2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59" name="Shape 115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build + kubectl run</a:t>
            </a:r>
            <a:endParaRPr/>
          </a:p>
        </p:txBody>
      </p:sp>
      <p:sp>
        <p:nvSpPr>
          <p:cNvPr id="1160" name="Shape 1160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1161" name="Shape 1161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826700" y="1120400"/>
            <a:ext cx="74907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 build -t burr/myimage:v1 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 run -it -p 8080:8080 burr/myimage:v1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curl $(minishift ip):8080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ctrl-c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kubectl run myapp --image burr/myimage:v1 --port 8080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kubectl expose deployment --port=8080 myapp --type=LoadBalancer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oc expose service myapp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curl myapp-stuff.$(minishift ip).nip.io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kubectl scale --replicas=2 deploy/myapp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docker build -t burr/myimage:v2 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kubectl set image deployment/myapp myapp=burr/myimage:v2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7" name="Shape 116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build + kubectl run</a:t>
            </a:r>
            <a:endParaRPr/>
          </a:p>
        </p:txBody>
      </p:sp>
      <p:sp>
        <p:nvSpPr>
          <p:cNvPr id="1168" name="Shape 116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Dockerfile</a:t>
            </a:r>
            <a:endParaRPr/>
          </a:p>
        </p:txBody>
      </p:sp>
      <p:sp>
        <p:nvSpPr>
          <p:cNvPr id="1169" name="Shape 116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Fabric8 Maven Plugin</a:t>
            </a:r>
            <a:endParaRPr/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oc new-project stuff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mvn clean compile package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mvn io.fabric8:fabric8-maven-plugin:3.5.39:setup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mvn fabric8:deploy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76" name="Shape 117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hlinkClick r:id="rId3"/>
              </a:rPr>
              <a:t>https://maven.fabric8.io/#fabric8:setup</a:t>
            </a:r>
            <a:r>
              <a:rPr lang="en"/>
              <a:t> (no Dockerfile)</a:t>
            </a: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183" name="Shape 1183"/>
          <p:cNvSpPr txBox="1"/>
          <p:nvPr/>
        </p:nvSpPr>
        <p:spPr>
          <a:xfrm>
            <a:off x="1905000" y="2997525"/>
            <a:ext cx="53868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https://github.com/burrsutter/kube4docker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4" name="Shape 118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3</a:t>
            </a:r>
            <a:r>
              <a:rPr lang="en" sz="4000"/>
              <a:t>: oc or kubectl exec</a:t>
            </a:r>
            <a:endParaRPr sz="4000"/>
          </a:p>
        </p:txBody>
      </p:sp>
      <p:sp>
        <p:nvSpPr>
          <p:cNvPr id="1190" name="Shape 119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idx="1" type="body"/>
          </p:nvPr>
        </p:nvSpPr>
        <p:spPr>
          <a:xfrm>
            <a:off x="826700" y="1625925"/>
            <a:ext cx="79893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kubectl get pods --namespace=microworld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kubectl exec -it --namespace=microworld $POD cat /sys/fs/cgroup/memory/memory.limit_in_bytes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kubectl exec -it --namespace=microworld microspringboot1-2-nz8f8 /bin/bash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ps -ef | grep java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Note: the following apply if using the fabric8 generated image, otherwise consult your Dockerfile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java -version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javac -version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 now find that fat jar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find / -name *.jar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cd /deployments (based on use of the fabric8 maven plugin)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 oc or kubectl exec</a:t>
            </a:r>
            <a:endParaRPr/>
          </a:p>
        </p:txBody>
      </p:sp>
      <p:sp>
        <p:nvSpPr>
          <p:cNvPr id="1197" name="Shape 1197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ssh into your containers and explore</a:t>
            </a:r>
            <a:endParaRPr/>
          </a:p>
        </p:txBody>
      </p:sp>
      <p:sp>
        <p:nvSpPr>
          <p:cNvPr id="1198" name="Shape 119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204" name="Shape 1204"/>
          <p:cNvSpPr txBox="1"/>
          <p:nvPr/>
        </p:nvSpPr>
        <p:spPr>
          <a:xfrm>
            <a:off x="2362200" y="2507175"/>
            <a:ext cx="4482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https://github.com/burrsutter/javadockerfail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4</a:t>
            </a:r>
            <a:r>
              <a:rPr lang="en" sz="4000"/>
              <a:t>: logs</a:t>
            </a:r>
            <a:endParaRPr sz="4000"/>
          </a:p>
        </p:txBody>
      </p:sp>
      <p:sp>
        <p:nvSpPr>
          <p:cNvPr id="1210" name="Shape 121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idx="1" type="body"/>
          </p:nvPr>
        </p:nvSpPr>
        <p:spPr>
          <a:xfrm>
            <a:off x="826700" y="1168725"/>
            <a:ext cx="7490700" cy="32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System.out.println("Where am I?");</a:t>
            </a:r>
            <a:br>
              <a:rPr lang="en" sz="1600"/>
            </a:br>
            <a:r>
              <a:rPr lang="en" sz="1600"/>
              <a:t>Or console.log("Node logs");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Spring Boot logs by default just go to the console.  </a:t>
            </a:r>
            <a:endParaRPr sz="1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kubectl get pods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kubectl logs microspringboot1-2-nz8f8 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OR ./kubetail.sh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hlinkClick r:id="rId3"/>
              </a:rPr>
              <a:t>https://raw.githubusercontent.com/johanhaleby/kubetail/master/kubetail</a:t>
            </a:r>
            <a:endParaRPr sz="1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OR stern (brew install stern)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https://github.com/wercker/stern</a:t>
            </a:r>
            <a:endParaRPr sz="1600"/>
          </a:p>
        </p:txBody>
      </p:sp>
      <p:sp>
        <p:nvSpPr>
          <p:cNvPr id="1216" name="Shape 12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logs</a:t>
            </a:r>
            <a:endParaRPr/>
          </a:p>
        </p:txBody>
      </p:sp>
      <p:sp>
        <p:nvSpPr>
          <p:cNvPr id="1217" name="Shape 1217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8 Steps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1285875" y="1128250"/>
            <a:ext cx="7031400" cy="3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0 - Introduction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1 - Installation &amp; Getting Started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2 - Building Images, Running Containers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3 - oc/kubectl exec magic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4 - Logs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5 - Service discovery &amp; load-balancing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6 - Live &amp; Ready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7 - Rolling updates, Canaries, Blue/Green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8 - Debugging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verpass"/>
                <a:ea typeface="Overpass"/>
                <a:cs typeface="Overpass"/>
                <a:sym typeface="Overpass"/>
              </a:rPr>
              <a:t>Bonus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223" name="Shape 122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5</a:t>
            </a:r>
            <a:r>
              <a:rPr lang="en" sz="4000"/>
              <a:t>: service discovery &amp; load-balancing</a:t>
            </a:r>
            <a:endParaRPr sz="4000"/>
          </a:p>
        </p:txBody>
      </p:sp>
      <p:sp>
        <p:nvSpPr>
          <p:cNvPr id="1229" name="Shape 1229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/>
          <p:nvPr>
            <p:ph idx="1" type="body"/>
          </p:nvPr>
        </p:nvSpPr>
        <p:spPr>
          <a:xfrm>
            <a:off x="826700" y="1625925"/>
            <a:ext cx="7490700" cy="30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Services are internal to the cluster and can be mapped to pods via a label selector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Just refer to a Service by its name, it is just DNS</a:t>
            </a:r>
            <a:endParaRPr sz="20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"http://producer:8080/"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ResponseEntity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80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 response = </a:t>
            </a:r>
            <a:r>
              <a:rPr lang="en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restTemplate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getForEntity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(url, </a:t>
            </a:r>
            <a:r>
              <a:rPr lang="en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5" name="Shape 123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service discovery</a:t>
            </a:r>
            <a:endParaRPr/>
          </a:p>
        </p:txBody>
      </p:sp>
      <p:sp>
        <p:nvSpPr>
          <p:cNvPr id="1236" name="Shape 1236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>
                <a:latin typeface="Overpass"/>
                <a:ea typeface="Overpass"/>
                <a:cs typeface="Overpass"/>
                <a:sym typeface="Overpass"/>
              </a:rPr>
              <a:t>Samples</a:t>
            </a:r>
            <a:endParaRPr sz="4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https://github.com/burrsutter/kube4docker/tree/master/discovery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4"/>
              </a:rPr>
              <a:t>https://github.com/redhat-developer-demos/microspringboot1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https://github.com/redhat-developer-demos/microspringboot2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6"/>
              </a:rPr>
              <a:t>https://github.com/redhat-developer-demos/microspringboot3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2" name="Shape 124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6</a:t>
            </a:r>
            <a:r>
              <a:rPr lang="en" sz="4000"/>
              <a:t>: Live and Ready</a:t>
            </a:r>
            <a:endParaRPr sz="4000"/>
          </a:p>
        </p:txBody>
      </p:sp>
      <p:sp>
        <p:nvSpPr>
          <p:cNvPr id="1248" name="Shape 124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idx="1" type="body"/>
          </p:nvPr>
        </p:nvSpPr>
        <p:spPr>
          <a:xfrm>
            <a:off x="826700" y="1172500"/>
            <a:ext cx="74907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spec: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containers: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- name: myvertx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image: burr/myvertx:v1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livenessProbe: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httpGet: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port: http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path: /hello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initialDelaySeconds: 10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periodSeconds: 5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timeoutSeconds: 3 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readinessProbe: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httpGet: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path: /hello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  port: 8080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initialDelaySeconds: 10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   periodSeconds: 3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4" name="Shape 125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Live and Ready</a:t>
            </a:r>
            <a:endParaRPr/>
          </a:p>
        </p:txBody>
      </p:sp>
      <p:sp>
        <p:nvSpPr>
          <p:cNvPr id="1255" name="Shape 1255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 txBox="1"/>
          <p:nvPr>
            <p:ph idx="1" type="body"/>
          </p:nvPr>
        </p:nvSpPr>
        <p:spPr>
          <a:xfrm>
            <a:off x="826700" y="1930725"/>
            <a:ext cx="74907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261" name="Shape 1261"/>
          <p:cNvSpPr txBox="1"/>
          <p:nvPr/>
        </p:nvSpPr>
        <p:spPr>
          <a:xfrm>
            <a:off x="1050825" y="2886975"/>
            <a:ext cx="7045800" cy="17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http://movies.app.burr.red/</a:t>
            </a:r>
            <a:br>
              <a:rPr lang="en" sz="2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 sz="2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https://github.com/redhat-developer-demos/popular-movie-store/blob/master/src/main/java/org/workspace7/moviestore/controller/HomeController.java#L158-L159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https://github.com/redhat-developer-demos/popular-movie-store/blob/master/src/main/fabric8/deployment.yml#L38-L42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2" name="Shape 126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7</a:t>
            </a:r>
            <a:r>
              <a:rPr lang="en" sz="4000"/>
              <a:t>: Rolling Updates, Blue/Green</a:t>
            </a:r>
            <a:endParaRPr sz="4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Canary</a:t>
            </a:r>
            <a:endParaRPr sz="4000"/>
          </a:p>
        </p:txBody>
      </p:sp>
      <p:sp>
        <p:nvSpPr>
          <p:cNvPr id="1268" name="Shape 126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7: Rolling, Blue/Green, Canary</a:t>
            </a:r>
            <a:endParaRPr/>
          </a:p>
        </p:txBody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826700" y="930375"/>
            <a:ext cx="74907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u="sng">
                <a:hlinkClick r:id="rId3"/>
              </a:rPr>
              <a:t>bit.ly/msa-instructions</a:t>
            </a:r>
            <a:endParaRPr sz="20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5" name="Shape 1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1493175"/>
            <a:ext cx="6053147" cy="34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Shape 1276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282" name="Shape 128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latin typeface="Overpass"/>
                <a:ea typeface="Overpass"/>
                <a:cs typeface="Overpass"/>
                <a:sym typeface="Overpass"/>
              </a:rPr>
              <a:t>Step </a:t>
            </a:r>
            <a:r>
              <a:rPr lang="en" sz="32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0</a:t>
            </a:r>
            <a:r>
              <a:rPr lang="en" sz="3200">
                <a:latin typeface="Overpass"/>
                <a:ea typeface="Overpass"/>
                <a:cs typeface="Overpass"/>
                <a:sym typeface="Overpass"/>
              </a:rPr>
              <a:t>: Introduction</a:t>
            </a:r>
            <a:endParaRPr sz="3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/>
              <a:t>Step </a:t>
            </a:r>
            <a:r>
              <a:rPr lang="en" sz="4000">
                <a:solidFill>
                  <a:srgbClr val="FF0000"/>
                </a:solidFill>
              </a:rPr>
              <a:t>8</a:t>
            </a:r>
            <a:r>
              <a:rPr lang="en" sz="4000"/>
              <a:t>: Debugging</a:t>
            </a:r>
            <a:endParaRPr sz="4000"/>
          </a:p>
        </p:txBody>
      </p:sp>
      <p:sp>
        <p:nvSpPr>
          <p:cNvPr id="1288" name="Shape 1288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/>
          <p:nvPr>
            <p:ph idx="1" type="body"/>
          </p:nvPr>
        </p:nvSpPr>
        <p:spPr>
          <a:xfrm>
            <a:off x="826700" y="1172500"/>
            <a:ext cx="74907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3"/>
              </a:rPr>
              <a:t>https://maven.fabric8.io/#fabric8:debug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mvn fabric8:deploy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mvn fabric8:debug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latin typeface="Overpass"/>
                <a:ea typeface="Overpass"/>
                <a:cs typeface="Overpass"/>
                <a:sym typeface="Overpass"/>
                <a:hlinkClick r:id="rId4"/>
              </a:rPr>
              <a:t>https://code.visualstudio.com/blogs/2017/09/28/java-debug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https://github.com/VeerMuchandi/openshift-local/blob/master/DebuggingUsingIDE.md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4" name="Shape 129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8: Debugging</a:t>
            </a:r>
            <a:endParaRPr/>
          </a:p>
        </p:txBody>
      </p:sp>
      <p:sp>
        <p:nvSpPr>
          <p:cNvPr id="1295" name="Shape 1295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600"/>
              <a:t>Demo</a:t>
            </a:r>
            <a:endParaRPr sz="4600"/>
          </a:p>
        </p:txBody>
      </p:sp>
      <p:sp>
        <p:nvSpPr>
          <p:cNvPr id="1301" name="Shape 1301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Bonus</a:t>
            </a: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: Istio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7" name="Shape 1307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type="title"/>
          </p:nvPr>
        </p:nvSpPr>
        <p:spPr>
          <a:xfrm>
            <a:off x="1119100" y="3139900"/>
            <a:ext cx="70374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Istio - Sail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(Kubernetes - Helmsman or ship’s pilot)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bit.ly/istio-intro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Shape 1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788" y="699100"/>
            <a:ext cx="2390025" cy="23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Shape 131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/>
          <p:nvPr>
            <p:ph type="title"/>
          </p:nvPr>
        </p:nvSpPr>
        <p:spPr>
          <a:xfrm>
            <a:off x="677900" y="514350"/>
            <a:ext cx="7970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Next Gen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Microservices - Service Mesh</a:t>
            </a:r>
            <a:endParaRPr sz="2800"/>
          </a:p>
        </p:txBody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609600" y="1334300"/>
            <a:ext cx="83001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Code Independent 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Overpass"/>
              <a:buChar char="•"/>
            </a:pPr>
            <a:r>
              <a:rPr lang="en" sz="1800"/>
              <a:t>Intelligent Routing and Load-Balancing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○"/>
            </a:pPr>
            <a:r>
              <a:rPr lang="en" sz="1800"/>
              <a:t>A/B Tests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○"/>
            </a:pPr>
            <a:r>
              <a:rPr lang="en" sz="1800"/>
              <a:t>Canary Releases </a:t>
            </a:r>
            <a:endParaRPr sz="1800"/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○"/>
            </a:pPr>
            <a:r>
              <a:rPr lang="en" sz="1800"/>
              <a:t>Dark Launches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●"/>
            </a:pPr>
            <a:r>
              <a:rPr lang="en" sz="1800"/>
              <a:t>Distributed Tracing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●"/>
            </a:pPr>
            <a:r>
              <a:rPr lang="en" sz="1800"/>
              <a:t>Circuit Breakers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●"/>
            </a:pPr>
            <a:r>
              <a:rPr lang="en" sz="1800"/>
              <a:t>Fine grained Access Control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●"/>
            </a:pPr>
            <a:r>
              <a:rPr lang="en" sz="1800"/>
              <a:t>Telemetry, metrics and Logs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Overpass"/>
              <a:buChar char="●"/>
            </a:pPr>
            <a:r>
              <a:rPr lang="en" sz="1800"/>
              <a:t>Fleet wide policy enforcement</a:t>
            </a:r>
            <a:endParaRPr sz="1800"/>
          </a:p>
        </p:txBody>
      </p:sp>
      <p:sp>
        <p:nvSpPr>
          <p:cNvPr id="1321" name="Shape 1321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/>
          <p:nvPr>
            <p:ph type="title"/>
          </p:nvPr>
        </p:nvSpPr>
        <p:spPr>
          <a:xfrm>
            <a:off x="762000" y="514350"/>
            <a:ext cx="77172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Istio Control Plane</a:t>
            </a:r>
            <a:endParaRPr sz="2800"/>
          </a:p>
        </p:txBody>
      </p:sp>
      <p:grpSp>
        <p:nvGrpSpPr>
          <p:cNvPr id="1327" name="Shape 1327"/>
          <p:cNvGrpSpPr/>
          <p:nvPr/>
        </p:nvGrpSpPr>
        <p:grpSpPr>
          <a:xfrm>
            <a:off x="1623950" y="1356700"/>
            <a:ext cx="1571100" cy="1676500"/>
            <a:chOff x="1852550" y="1356700"/>
            <a:chExt cx="1571100" cy="1676500"/>
          </a:xfrm>
        </p:grpSpPr>
        <p:sp>
          <p:nvSpPr>
            <p:cNvPr id="1328" name="Shape 1328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1332" name="Shape 1332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1333" name="Shape 1333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A</a:t>
              </a:r>
              <a:endParaRPr sz="110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Envoy Side-car</a:t>
              </a:r>
              <a:endParaRPr sz="1000"/>
            </a:p>
          </p:txBody>
        </p:sp>
      </p:grpSp>
      <p:grpSp>
        <p:nvGrpSpPr>
          <p:cNvPr id="1338" name="Shape 1338"/>
          <p:cNvGrpSpPr/>
          <p:nvPr/>
        </p:nvGrpSpPr>
        <p:grpSpPr>
          <a:xfrm>
            <a:off x="4443350" y="1356700"/>
            <a:ext cx="1571100" cy="1676500"/>
            <a:chOff x="1852550" y="1356700"/>
            <a:chExt cx="1571100" cy="1676500"/>
          </a:xfrm>
        </p:grpSpPr>
        <p:sp>
          <p:nvSpPr>
            <p:cNvPr id="1339" name="Shape 1339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1343" name="Shape 1343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1344" name="Shape 1344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B</a:t>
              </a:r>
              <a:endParaRPr sz="110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Envoy Side-car</a:t>
              </a:r>
              <a:endParaRPr sz="1000"/>
            </a:p>
          </p:txBody>
        </p:sp>
      </p:grpSp>
      <p:grpSp>
        <p:nvGrpSpPr>
          <p:cNvPr id="1349" name="Shape 1349"/>
          <p:cNvGrpSpPr/>
          <p:nvPr/>
        </p:nvGrpSpPr>
        <p:grpSpPr>
          <a:xfrm>
            <a:off x="7110350" y="1356700"/>
            <a:ext cx="1571100" cy="1676500"/>
            <a:chOff x="1852550" y="1356700"/>
            <a:chExt cx="1571100" cy="1676500"/>
          </a:xfrm>
        </p:grpSpPr>
        <p:sp>
          <p:nvSpPr>
            <p:cNvPr id="1350" name="Shape 1350"/>
            <p:cNvSpPr/>
            <p:nvPr/>
          </p:nvSpPr>
          <p:spPr>
            <a:xfrm>
              <a:off x="1852550" y="1410500"/>
              <a:ext cx="1571100" cy="1622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004950" y="1670500"/>
              <a:ext cx="1278600" cy="993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34850" y="1885650"/>
              <a:ext cx="1018800" cy="706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 txBox="1"/>
            <p:nvPr/>
          </p:nvSpPr>
          <p:spPr>
            <a:xfrm>
              <a:off x="2323700" y="1356700"/>
              <a:ext cx="6288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Pod</a:t>
              </a:r>
              <a:endParaRPr sz="1200"/>
            </a:p>
          </p:txBody>
        </p:sp>
        <p:sp>
          <p:nvSpPr>
            <p:cNvPr id="1354" name="Shape 1354"/>
            <p:cNvSpPr txBox="1"/>
            <p:nvPr/>
          </p:nvSpPr>
          <p:spPr>
            <a:xfrm>
              <a:off x="2182100" y="15853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Container</a:t>
              </a:r>
              <a:endParaRPr sz="1100"/>
            </a:p>
          </p:txBody>
        </p:sp>
        <p:sp>
          <p:nvSpPr>
            <p:cNvPr id="1355" name="Shape 1355"/>
            <p:cNvSpPr txBox="1"/>
            <p:nvPr/>
          </p:nvSpPr>
          <p:spPr>
            <a:xfrm>
              <a:off x="2182100" y="1813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JVM</a:t>
              </a:r>
              <a:endParaRPr sz="110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250700" y="2127700"/>
              <a:ext cx="806700" cy="46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 txBox="1"/>
            <p:nvPr/>
          </p:nvSpPr>
          <p:spPr>
            <a:xfrm>
              <a:off x="2182100" y="2194900"/>
              <a:ext cx="924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Service C</a:t>
              </a:r>
              <a:endParaRPr sz="110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004950" y="2655500"/>
              <a:ext cx="1278600" cy="313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 txBox="1"/>
            <p:nvPr/>
          </p:nvSpPr>
          <p:spPr>
            <a:xfrm>
              <a:off x="2004800" y="2652100"/>
              <a:ext cx="12786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Envoy Side-car</a:t>
              </a:r>
              <a:endParaRPr sz="1000"/>
            </a:p>
          </p:txBody>
        </p:sp>
      </p:grpSp>
      <p:grpSp>
        <p:nvGrpSpPr>
          <p:cNvPr id="1360" name="Shape 1360"/>
          <p:cNvGrpSpPr/>
          <p:nvPr/>
        </p:nvGrpSpPr>
        <p:grpSpPr>
          <a:xfrm>
            <a:off x="374875" y="2221925"/>
            <a:ext cx="1205100" cy="638275"/>
            <a:chOff x="374875" y="1764725"/>
            <a:chExt cx="1205100" cy="638275"/>
          </a:xfrm>
        </p:grpSpPr>
        <p:grpSp>
          <p:nvGrpSpPr>
            <p:cNvPr id="1361" name="Shape 1361"/>
            <p:cNvGrpSpPr/>
            <p:nvPr/>
          </p:nvGrpSpPr>
          <p:grpSpPr>
            <a:xfrm>
              <a:off x="374875" y="2250600"/>
              <a:ext cx="1129800" cy="152400"/>
              <a:chOff x="527275" y="2022000"/>
              <a:chExt cx="1129800" cy="152400"/>
            </a:xfrm>
          </p:grpSpPr>
          <p:cxnSp>
            <p:nvCxnSpPr>
              <p:cNvPr id="1362" name="Shape 1362"/>
              <p:cNvCxnSpPr/>
              <p:nvPr/>
            </p:nvCxnSpPr>
            <p:spPr>
              <a:xfrm>
                <a:off x="527275" y="20220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63" name="Shape 1363"/>
              <p:cNvCxnSpPr/>
              <p:nvPr/>
            </p:nvCxnSpPr>
            <p:spPr>
              <a:xfrm rot="10800000">
                <a:off x="527275" y="21744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364" name="Shape 1364"/>
            <p:cNvSpPr txBox="1"/>
            <p:nvPr/>
          </p:nvSpPr>
          <p:spPr>
            <a:xfrm>
              <a:off x="374875" y="1764725"/>
              <a:ext cx="1205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HTTP1.1, HTTP2, gRPC, TCP w/TLS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365" name="Shape 1365"/>
          <p:cNvGrpSpPr/>
          <p:nvPr/>
        </p:nvGrpSpPr>
        <p:grpSpPr>
          <a:xfrm>
            <a:off x="3270475" y="2221925"/>
            <a:ext cx="1205100" cy="620493"/>
            <a:chOff x="3270475" y="1764725"/>
            <a:chExt cx="1205100" cy="620493"/>
          </a:xfrm>
        </p:grpSpPr>
        <p:grpSp>
          <p:nvGrpSpPr>
            <p:cNvPr id="1366" name="Shape 1366"/>
            <p:cNvGrpSpPr/>
            <p:nvPr/>
          </p:nvGrpSpPr>
          <p:grpSpPr>
            <a:xfrm rot="476">
              <a:off x="3352685" y="2254738"/>
              <a:ext cx="816506" cy="130424"/>
              <a:chOff x="527275" y="2022000"/>
              <a:chExt cx="1129800" cy="152400"/>
            </a:xfrm>
          </p:grpSpPr>
          <p:cxnSp>
            <p:nvCxnSpPr>
              <p:cNvPr id="1367" name="Shape 1367"/>
              <p:cNvCxnSpPr/>
              <p:nvPr/>
            </p:nvCxnSpPr>
            <p:spPr>
              <a:xfrm>
                <a:off x="527275" y="20220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68" name="Shape 1368"/>
              <p:cNvCxnSpPr/>
              <p:nvPr/>
            </p:nvCxnSpPr>
            <p:spPr>
              <a:xfrm rot="10800000">
                <a:off x="527275" y="21744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369" name="Shape 1369"/>
            <p:cNvSpPr txBox="1"/>
            <p:nvPr/>
          </p:nvSpPr>
          <p:spPr>
            <a:xfrm>
              <a:off x="3270475" y="1764725"/>
              <a:ext cx="1205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HTTP1.1, HTTP2, gRPC, TCP w/TLS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370" name="Shape 1370"/>
          <p:cNvGrpSpPr/>
          <p:nvPr/>
        </p:nvGrpSpPr>
        <p:grpSpPr>
          <a:xfrm>
            <a:off x="6013675" y="2221925"/>
            <a:ext cx="1205100" cy="620493"/>
            <a:chOff x="6013675" y="1764725"/>
            <a:chExt cx="1205100" cy="620493"/>
          </a:xfrm>
        </p:grpSpPr>
        <p:grpSp>
          <p:nvGrpSpPr>
            <p:cNvPr id="1371" name="Shape 1371"/>
            <p:cNvGrpSpPr/>
            <p:nvPr/>
          </p:nvGrpSpPr>
          <p:grpSpPr>
            <a:xfrm rot="476">
              <a:off x="6172085" y="2254738"/>
              <a:ext cx="816506" cy="130424"/>
              <a:chOff x="527275" y="2022000"/>
              <a:chExt cx="1129800" cy="152400"/>
            </a:xfrm>
          </p:grpSpPr>
          <p:cxnSp>
            <p:nvCxnSpPr>
              <p:cNvPr id="1372" name="Shape 1372"/>
              <p:cNvCxnSpPr/>
              <p:nvPr/>
            </p:nvCxnSpPr>
            <p:spPr>
              <a:xfrm>
                <a:off x="527275" y="20220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373" name="Shape 1373"/>
              <p:cNvCxnSpPr/>
              <p:nvPr/>
            </p:nvCxnSpPr>
            <p:spPr>
              <a:xfrm rot="10800000">
                <a:off x="527275" y="2174400"/>
                <a:ext cx="1129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374" name="Shape 1374"/>
            <p:cNvSpPr txBox="1"/>
            <p:nvPr/>
          </p:nvSpPr>
          <p:spPr>
            <a:xfrm>
              <a:off x="6013675" y="1764725"/>
              <a:ext cx="1205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HTTP1.1, HTTP2, gRPC, TCP w/TLS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grpSp>
        <p:nvGrpSpPr>
          <p:cNvPr id="1375" name="Shape 1375"/>
          <p:cNvGrpSpPr/>
          <p:nvPr/>
        </p:nvGrpSpPr>
        <p:grpSpPr>
          <a:xfrm>
            <a:off x="2636948" y="3649175"/>
            <a:ext cx="5112000" cy="620400"/>
            <a:chOff x="1623950" y="3572975"/>
            <a:chExt cx="5112000" cy="620400"/>
          </a:xfrm>
        </p:grpSpPr>
        <p:sp>
          <p:nvSpPr>
            <p:cNvPr id="1376" name="Shape 1376"/>
            <p:cNvSpPr/>
            <p:nvPr/>
          </p:nvSpPr>
          <p:spPr>
            <a:xfrm>
              <a:off x="1623950" y="3572975"/>
              <a:ext cx="5112000" cy="620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969175" y="3690850"/>
              <a:ext cx="1301400" cy="3876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Istio Pilot</a:t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569375" y="3690850"/>
              <a:ext cx="1301400" cy="3876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Istio Mixer</a:t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5017175" y="3690850"/>
              <a:ext cx="1301400" cy="387600"/>
            </a:xfrm>
            <a:prstGeom prst="roundRect">
              <a:avLst>
                <a:gd fmla="val 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Istio Auth</a:t>
              </a:r>
              <a:endParaRPr/>
            </a:p>
          </p:txBody>
        </p:sp>
      </p:grpSp>
      <p:cxnSp>
        <p:nvCxnSpPr>
          <p:cNvPr id="1380" name="Shape 1380"/>
          <p:cNvCxnSpPr>
            <a:stCxn id="1337" idx="2"/>
            <a:endCxn id="1378" idx="0"/>
          </p:cNvCxnSpPr>
          <p:nvPr/>
        </p:nvCxnSpPr>
        <p:spPr>
          <a:xfrm>
            <a:off x="2415500" y="2965900"/>
            <a:ext cx="2817600" cy="801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1" name="Shape 1381"/>
          <p:cNvCxnSpPr>
            <a:stCxn id="1348" idx="2"/>
            <a:endCxn id="1378" idx="0"/>
          </p:cNvCxnSpPr>
          <p:nvPr/>
        </p:nvCxnSpPr>
        <p:spPr>
          <a:xfrm flipH="1">
            <a:off x="5233100" y="2965900"/>
            <a:ext cx="1800" cy="801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2" name="Shape 1382"/>
          <p:cNvCxnSpPr>
            <a:stCxn id="1359" idx="2"/>
            <a:endCxn id="1378" idx="0"/>
          </p:cNvCxnSpPr>
          <p:nvPr/>
        </p:nvCxnSpPr>
        <p:spPr>
          <a:xfrm flipH="1">
            <a:off x="5233100" y="2965900"/>
            <a:ext cx="2668800" cy="8013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3" name="Shape 1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625" y="3738150"/>
            <a:ext cx="442425" cy="44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Shape 1384"/>
          <p:cNvCxnSpPr>
            <a:stCxn id="1377" idx="0"/>
            <a:endCxn id="1328" idx="2"/>
          </p:cNvCxnSpPr>
          <p:nvPr/>
        </p:nvCxnSpPr>
        <p:spPr>
          <a:xfrm rot="10800000">
            <a:off x="2409473" y="3033250"/>
            <a:ext cx="1223400" cy="73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85" name="Shape 1385"/>
          <p:cNvCxnSpPr>
            <a:stCxn id="1377" idx="0"/>
            <a:endCxn id="1339" idx="2"/>
          </p:cNvCxnSpPr>
          <p:nvPr/>
        </p:nvCxnSpPr>
        <p:spPr>
          <a:xfrm flipH="1" rot="10800000">
            <a:off x="3632873" y="3033250"/>
            <a:ext cx="1596000" cy="73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86" name="Shape 1386"/>
          <p:cNvCxnSpPr>
            <a:stCxn id="1377" idx="0"/>
            <a:endCxn id="1350" idx="2"/>
          </p:cNvCxnSpPr>
          <p:nvPr/>
        </p:nvCxnSpPr>
        <p:spPr>
          <a:xfrm flipH="1" rot="10800000">
            <a:off x="3632873" y="3033250"/>
            <a:ext cx="4263000" cy="73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87" name="Shape 1387"/>
          <p:cNvSpPr txBox="1"/>
          <p:nvPr/>
        </p:nvSpPr>
        <p:spPr>
          <a:xfrm>
            <a:off x="2727900" y="4341975"/>
            <a:ext cx="1668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istioctl, API, config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88" name="Shape 1388"/>
          <p:cNvSpPr txBox="1"/>
          <p:nvPr/>
        </p:nvSpPr>
        <p:spPr>
          <a:xfrm>
            <a:off x="4404300" y="4341975"/>
            <a:ext cx="1668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Quota, Telemetry</a:t>
            </a:r>
            <a:br>
              <a:rPr lang="en" sz="1000">
                <a:solidFill>
                  <a:schemeClr val="lt1"/>
                </a:solidFill>
              </a:rPr>
            </a:br>
            <a:r>
              <a:rPr lang="en" sz="1000">
                <a:solidFill>
                  <a:schemeClr val="lt1"/>
                </a:solidFill>
              </a:rPr>
              <a:t>Rate Limiting, ACL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89" name="Shape 1389"/>
          <p:cNvSpPr txBox="1"/>
          <p:nvPr/>
        </p:nvSpPr>
        <p:spPr>
          <a:xfrm>
            <a:off x="5852100" y="4341975"/>
            <a:ext cx="1668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CA, SPIFFE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390" name="Shape 139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Shape 1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67" y="0"/>
            <a:ext cx="781966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Shape 1398"/>
          <p:cNvSpPr txBox="1"/>
          <p:nvPr/>
        </p:nvSpPr>
        <p:spPr>
          <a:xfrm>
            <a:off x="1253700" y="4274100"/>
            <a:ext cx="6434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434343"/>
                </a:solidFill>
                <a:hlinkClick r:id="rId4"/>
              </a:rPr>
              <a:t>https://istio.io/docs/samples/bookinfo.html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/>
          <p:nvPr/>
        </p:nvSpPr>
        <p:spPr>
          <a:xfrm>
            <a:off x="1011475" y="462700"/>
            <a:ext cx="7026600" cy="40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/>
          <p:nvPr/>
        </p:nvSpPr>
        <p:spPr>
          <a:xfrm>
            <a:off x="1463425" y="2413875"/>
            <a:ext cx="882300" cy="8178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Ingress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Proxy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05" name="Shape 1405"/>
          <p:cNvGrpSpPr/>
          <p:nvPr/>
        </p:nvGrpSpPr>
        <p:grpSpPr>
          <a:xfrm>
            <a:off x="2819250" y="2346669"/>
            <a:ext cx="1237650" cy="928800"/>
            <a:chOff x="2819250" y="2302750"/>
            <a:chExt cx="1237650" cy="928800"/>
          </a:xfrm>
        </p:grpSpPr>
        <p:sp>
          <p:nvSpPr>
            <p:cNvPr id="1406" name="Shape 1406"/>
            <p:cNvSpPr/>
            <p:nvPr/>
          </p:nvSpPr>
          <p:spPr>
            <a:xfrm>
              <a:off x="2819250" y="2302750"/>
              <a:ext cx="1237500" cy="9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819250" y="2366190"/>
              <a:ext cx="376500" cy="8178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R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O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X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08" name="Shape 1408"/>
            <p:cNvSpPr txBox="1"/>
            <p:nvPr/>
          </p:nvSpPr>
          <p:spPr>
            <a:xfrm>
              <a:off x="3174600" y="2464383"/>
              <a:ext cx="882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Product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Page</a:t>
              </a:r>
              <a:endParaRPr sz="1200"/>
            </a:p>
          </p:txBody>
        </p:sp>
      </p:grpSp>
      <p:sp>
        <p:nvSpPr>
          <p:cNvPr id="1409" name="Shape 1409"/>
          <p:cNvSpPr/>
          <p:nvPr/>
        </p:nvSpPr>
        <p:spPr>
          <a:xfrm>
            <a:off x="1996825" y="1118475"/>
            <a:ext cx="882300" cy="378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Pilot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0" name="Shape 1410"/>
          <p:cNvSpPr/>
          <p:nvPr/>
        </p:nvSpPr>
        <p:spPr>
          <a:xfrm>
            <a:off x="3368425" y="1118475"/>
            <a:ext cx="1839600" cy="378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1" name="Shape 1411"/>
          <p:cNvSpPr/>
          <p:nvPr/>
        </p:nvSpPr>
        <p:spPr>
          <a:xfrm>
            <a:off x="6035425" y="1118475"/>
            <a:ext cx="1449300" cy="378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Prometheus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2" name="Shape 1412"/>
          <p:cNvSpPr/>
          <p:nvPr/>
        </p:nvSpPr>
        <p:spPr>
          <a:xfrm>
            <a:off x="6035425" y="1575675"/>
            <a:ext cx="1449300" cy="3789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Zipkin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13" name="Shape 1413"/>
          <p:cNvGrpSpPr/>
          <p:nvPr/>
        </p:nvGrpSpPr>
        <p:grpSpPr>
          <a:xfrm>
            <a:off x="3574387" y="3445750"/>
            <a:ext cx="1163762" cy="928800"/>
            <a:chOff x="2819250" y="2302750"/>
            <a:chExt cx="1237650" cy="928800"/>
          </a:xfrm>
        </p:grpSpPr>
        <p:sp>
          <p:nvSpPr>
            <p:cNvPr id="1414" name="Shape 1414"/>
            <p:cNvSpPr/>
            <p:nvPr/>
          </p:nvSpPr>
          <p:spPr>
            <a:xfrm>
              <a:off x="2819250" y="2302750"/>
              <a:ext cx="1237500" cy="9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819250" y="2376950"/>
              <a:ext cx="376500" cy="8178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R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O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X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16" name="Shape 1416"/>
            <p:cNvSpPr txBox="1"/>
            <p:nvPr/>
          </p:nvSpPr>
          <p:spPr>
            <a:xfrm>
              <a:off x="3174600" y="2475144"/>
              <a:ext cx="882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Details</a:t>
              </a:r>
              <a:endParaRPr sz="1200"/>
            </a:p>
          </p:txBody>
        </p:sp>
      </p:grpSp>
      <p:grpSp>
        <p:nvGrpSpPr>
          <p:cNvPr id="1417" name="Shape 1417"/>
          <p:cNvGrpSpPr/>
          <p:nvPr/>
        </p:nvGrpSpPr>
        <p:grpSpPr>
          <a:xfrm>
            <a:off x="6705556" y="2302750"/>
            <a:ext cx="1085172" cy="928800"/>
            <a:chOff x="2819250" y="2302750"/>
            <a:chExt cx="1237650" cy="928800"/>
          </a:xfrm>
        </p:grpSpPr>
        <p:sp>
          <p:nvSpPr>
            <p:cNvPr id="1418" name="Shape 1418"/>
            <p:cNvSpPr/>
            <p:nvPr/>
          </p:nvSpPr>
          <p:spPr>
            <a:xfrm>
              <a:off x="2819250" y="2302750"/>
              <a:ext cx="1237500" cy="9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819250" y="2376950"/>
              <a:ext cx="376500" cy="8178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R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O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X</a:t>
              </a:r>
              <a:endParaRPr sz="9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20" name="Shape 1420"/>
            <p:cNvSpPr txBox="1"/>
            <p:nvPr/>
          </p:nvSpPr>
          <p:spPr>
            <a:xfrm>
              <a:off x="3174600" y="2475144"/>
              <a:ext cx="8823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Ratings</a:t>
              </a:r>
              <a:endParaRPr sz="1200"/>
            </a:p>
          </p:txBody>
        </p:sp>
      </p:grpSp>
      <p:cxnSp>
        <p:nvCxnSpPr>
          <p:cNvPr id="1421" name="Shape 1421"/>
          <p:cNvCxnSpPr>
            <a:endCxn id="1404" idx="1"/>
          </p:cNvCxnSpPr>
          <p:nvPr/>
        </p:nvCxnSpPr>
        <p:spPr>
          <a:xfrm>
            <a:off x="1151425" y="2822775"/>
            <a:ext cx="31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22" name="Shape 1422"/>
          <p:cNvCxnSpPr>
            <a:stCxn id="1404" idx="3"/>
            <a:endCxn id="1407" idx="1"/>
          </p:cNvCxnSpPr>
          <p:nvPr/>
        </p:nvCxnSpPr>
        <p:spPr>
          <a:xfrm flipH="1" rot="10800000">
            <a:off x="2345725" y="2818875"/>
            <a:ext cx="4734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23" name="Shape 1423"/>
          <p:cNvSpPr/>
          <p:nvPr/>
        </p:nvSpPr>
        <p:spPr>
          <a:xfrm>
            <a:off x="2519519" y="2916075"/>
            <a:ext cx="1052950" cy="893125"/>
          </a:xfrm>
          <a:custGeom>
            <a:pathLst>
              <a:path extrusionOk="0" h="35725" w="42118">
                <a:moveTo>
                  <a:pt x="12419" y="0"/>
                </a:moveTo>
                <a:cubicBezTo>
                  <a:pt x="8330" y="1722"/>
                  <a:pt x="8003" y="1092"/>
                  <a:pt x="4241" y="3444"/>
                </a:cubicBezTo>
                <a:cubicBezTo>
                  <a:pt x="-529" y="6425"/>
                  <a:pt x="-1308" y="16108"/>
                  <a:pt x="2519" y="20230"/>
                </a:cubicBezTo>
                <a:cubicBezTo>
                  <a:pt x="7401" y="25487"/>
                  <a:pt x="16031" y="26853"/>
                  <a:pt x="23180" y="26256"/>
                </a:cubicBezTo>
                <a:cubicBezTo>
                  <a:pt x="26196" y="26004"/>
                  <a:pt x="28220" y="29638"/>
                  <a:pt x="30927" y="30991"/>
                </a:cubicBezTo>
                <a:cubicBezTo>
                  <a:pt x="34550" y="32802"/>
                  <a:pt x="39254" y="32861"/>
                  <a:pt x="42118" y="357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1424" name="Shape 1424"/>
          <p:cNvGrpSpPr/>
          <p:nvPr/>
        </p:nvGrpSpPr>
        <p:grpSpPr>
          <a:xfrm>
            <a:off x="4260925" y="1608175"/>
            <a:ext cx="1059175" cy="900875"/>
            <a:chOff x="5480125" y="3055975"/>
            <a:chExt cx="1059175" cy="900875"/>
          </a:xfrm>
        </p:grpSpPr>
        <p:sp>
          <p:nvSpPr>
            <p:cNvPr id="1425" name="Shape 1425"/>
            <p:cNvSpPr/>
            <p:nvPr/>
          </p:nvSpPr>
          <p:spPr>
            <a:xfrm>
              <a:off x="5480125" y="3055975"/>
              <a:ext cx="1053000" cy="89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5486300" y="3655950"/>
              <a:ext cx="1053000" cy="300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Proxy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27" name="Shape 1427"/>
            <p:cNvSpPr txBox="1"/>
            <p:nvPr/>
          </p:nvSpPr>
          <p:spPr>
            <a:xfrm>
              <a:off x="5591871" y="3160944"/>
              <a:ext cx="8295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Reviews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v1</a:t>
              </a:r>
              <a:endParaRPr sz="1200"/>
            </a:p>
          </p:txBody>
        </p:sp>
      </p:grpSp>
      <p:grpSp>
        <p:nvGrpSpPr>
          <p:cNvPr id="1428" name="Shape 1428"/>
          <p:cNvGrpSpPr/>
          <p:nvPr/>
        </p:nvGrpSpPr>
        <p:grpSpPr>
          <a:xfrm>
            <a:off x="4870525" y="2446375"/>
            <a:ext cx="1059175" cy="900875"/>
            <a:chOff x="5480125" y="3055975"/>
            <a:chExt cx="1059175" cy="900875"/>
          </a:xfrm>
        </p:grpSpPr>
        <p:sp>
          <p:nvSpPr>
            <p:cNvPr id="1429" name="Shape 1429"/>
            <p:cNvSpPr/>
            <p:nvPr/>
          </p:nvSpPr>
          <p:spPr>
            <a:xfrm>
              <a:off x="5480125" y="3055975"/>
              <a:ext cx="1053000" cy="89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5486300" y="3655950"/>
              <a:ext cx="1053000" cy="300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Proxy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31" name="Shape 1431"/>
            <p:cNvSpPr txBox="1"/>
            <p:nvPr/>
          </p:nvSpPr>
          <p:spPr>
            <a:xfrm>
              <a:off x="5591871" y="3160944"/>
              <a:ext cx="8295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Reviews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v2</a:t>
              </a:r>
              <a:endParaRPr sz="1200"/>
            </a:p>
          </p:txBody>
        </p:sp>
      </p:grpSp>
      <p:grpSp>
        <p:nvGrpSpPr>
          <p:cNvPr id="1432" name="Shape 1432"/>
          <p:cNvGrpSpPr/>
          <p:nvPr/>
        </p:nvGrpSpPr>
        <p:grpSpPr>
          <a:xfrm>
            <a:off x="5480125" y="3284575"/>
            <a:ext cx="1059175" cy="900875"/>
            <a:chOff x="5480125" y="3055975"/>
            <a:chExt cx="1059175" cy="900875"/>
          </a:xfrm>
        </p:grpSpPr>
        <p:sp>
          <p:nvSpPr>
            <p:cNvPr id="1433" name="Shape 1433"/>
            <p:cNvSpPr/>
            <p:nvPr/>
          </p:nvSpPr>
          <p:spPr>
            <a:xfrm>
              <a:off x="5480125" y="3055975"/>
              <a:ext cx="1053000" cy="893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5486300" y="3655950"/>
              <a:ext cx="1053000" cy="300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</a:rPr>
                <a:t>Proxy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1435" name="Shape 1435"/>
            <p:cNvSpPr txBox="1"/>
            <p:nvPr/>
          </p:nvSpPr>
          <p:spPr>
            <a:xfrm>
              <a:off x="5591871" y="3160944"/>
              <a:ext cx="8295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Reviews</a:t>
              </a:r>
              <a:endParaRPr sz="12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v3</a:t>
              </a:r>
              <a:endParaRPr sz="1200"/>
            </a:p>
          </p:txBody>
        </p:sp>
      </p:grpSp>
      <p:sp>
        <p:nvSpPr>
          <p:cNvPr id="1436" name="Shape 1436"/>
          <p:cNvSpPr/>
          <p:nvPr/>
        </p:nvSpPr>
        <p:spPr>
          <a:xfrm>
            <a:off x="2531752" y="1698877"/>
            <a:ext cx="1707875" cy="991250"/>
          </a:xfrm>
          <a:custGeom>
            <a:pathLst>
              <a:path extrusionOk="0" h="39650" w="68315">
                <a:moveTo>
                  <a:pt x="11069" y="39650"/>
                </a:moveTo>
                <a:cubicBezTo>
                  <a:pt x="6691" y="35636"/>
                  <a:pt x="1748" y="31209"/>
                  <a:pt x="309" y="25446"/>
                </a:cubicBezTo>
                <a:cubicBezTo>
                  <a:pt x="-1523" y="18110"/>
                  <a:pt x="6182" y="10179"/>
                  <a:pt x="12791" y="6507"/>
                </a:cubicBezTo>
                <a:cubicBezTo>
                  <a:pt x="15452" y="5029"/>
                  <a:pt x="19188" y="6726"/>
                  <a:pt x="21830" y="5216"/>
                </a:cubicBezTo>
                <a:cubicBezTo>
                  <a:pt x="31180" y="-128"/>
                  <a:pt x="45349" y="-2336"/>
                  <a:pt x="54111" y="3925"/>
                </a:cubicBezTo>
                <a:cubicBezTo>
                  <a:pt x="57496" y="6344"/>
                  <a:pt x="59689" y="10224"/>
                  <a:pt x="63150" y="12533"/>
                </a:cubicBezTo>
                <a:cubicBezTo>
                  <a:pt x="64720" y="13580"/>
                  <a:pt x="63075" y="16490"/>
                  <a:pt x="64011" y="18129"/>
                </a:cubicBezTo>
                <a:cubicBezTo>
                  <a:pt x="65354" y="20479"/>
                  <a:pt x="68315" y="22308"/>
                  <a:pt x="68315" y="250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37" name="Shape 1437"/>
          <p:cNvSpPr/>
          <p:nvPr/>
        </p:nvSpPr>
        <p:spPr>
          <a:xfrm>
            <a:off x="2787429" y="1977360"/>
            <a:ext cx="2076300" cy="1196975"/>
          </a:xfrm>
          <a:custGeom>
            <a:pathLst>
              <a:path extrusionOk="0" h="47879" w="83052">
                <a:moveTo>
                  <a:pt x="412" y="22485"/>
                </a:moveTo>
                <a:cubicBezTo>
                  <a:pt x="412" y="16518"/>
                  <a:pt x="-1235" y="8565"/>
                  <a:pt x="3425" y="4838"/>
                </a:cubicBezTo>
                <a:cubicBezTo>
                  <a:pt x="13631" y="-3324"/>
                  <a:pt x="31247" y="74"/>
                  <a:pt x="42593" y="6559"/>
                </a:cubicBezTo>
                <a:cubicBezTo>
                  <a:pt x="46013" y="8514"/>
                  <a:pt x="50465" y="9638"/>
                  <a:pt x="52492" y="13016"/>
                </a:cubicBezTo>
                <a:cubicBezTo>
                  <a:pt x="57487" y="21343"/>
                  <a:pt x="53380" y="33468"/>
                  <a:pt x="58949" y="41423"/>
                </a:cubicBezTo>
                <a:cubicBezTo>
                  <a:pt x="62403" y="46357"/>
                  <a:pt x="70655" y="44308"/>
                  <a:pt x="76596" y="45297"/>
                </a:cubicBezTo>
                <a:cubicBezTo>
                  <a:pt x="78882" y="45678"/>
                  <a:pt x="80734" y="47879"/>
                  <a:pt x="83052" y="478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38" name="Shape 1438"/>
          <p:cNvSpPr/>
          <p:nvPr/>
        </p:nvSpPr>
        <p:spPr>
          <a:xfrm>
            <a:off x="2662324" y="3055975"/>
            <a:ext cx="2836275" cy="989950"/>
          </a:xfrm>
          <a:custGeom>
            <a:pathLst>
              <a:path extrusionOk="0" h="39598" w="113451">
                <a:moveTo>
                  <a:pt x="6277" y="0"/>
                </a:moveTo>
                <a:cubicBezTo>
                  <a:pt x="3347" y="2279"/>
                  <a:pt x="882" y="4062"/>
                  <a:pt x="681" y="4304"/>
                </a:cubicBezTo>
                <a:cubicBezTo>
                  <a:pt x="-1035" y="6363"/>
                  <a:pt x="938" y="10157"/>
                  <a:pt x="2833" y="12052"/>
                </a:cubicBezTo>
                <a:cubicBezTo>
                  <a:pt x="5782" y="15001"/>
                  <a:pt x="11144" y="12912"/>
                  <a:pt x="15315" y="12912"/>
                </a:cubicBezTo>
                <a:cubicBezTo>
                  <a:pt x="25216" y="12912"/>
                  <a:pt x="35113" y="12482"/>
                  <a:pt x="45014" y="12482"/>
                </a:cubicBezTo>
                <a:cubicBezTo>
                  <a:pt x="52333" y="12482"/>
                  <a:pt x="59647" y="12052"/>
                  <a:pt x="66966" y="12052"/>
                </a:cubicBezTo>
                <a:cubicBezTo>
                  <a:pt x="70553" y="12052"/>
                  <a:pt x="74742" y="14042"/>
                  <a:pt x="77726" y="12052"/>
                </a:cubicBezTo>
                <a:cubicBezTo>
                  <a:pt x="78570" y="11489"/>
                  <a:pt x="78863" y="9899"/>
                  <a:pt x="79878" y="9899"/>
                </a:cubicBezTo>
                <a:cubicBezTo>
                  <a:pt x="81917" y="9899"/>
                  <a:pt x="82310" y="13192"/>
                  <a:pt x="83752" y="14634"/>
                </a:cubicBezTo>
                <a:cubicBezTo>
                  <a:pt x="86921" y="17803"/>
                  <a:pt x="89984" y="21164"/>
                  <a:pt x="92360" y="24964"/>
                </a:cubicBezTo>
                <a:cubicBezTo>
                  <a:pt x="96897" y="32219"/>
                  <a:pt x="107400" y="33547"/>
                  <a:pt x="113451" y="395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39" name="Shape 1439"/>
          <p:cNvSpPr/>
          <p:nvPr/>
        </p:nvSpPr>
        <p:spPr>
          <a:xfrm>
            <a:off x="5326425" y="2357852"/>
            <a:ext cx="1366575" cy="364550"/>
          </a:xfrm>
          <a:custGeom>
            <a:pathLst>
              <a:path extrusionOk="0" h="14582" w="54663">
                <a:moveTo>
                  <a:pt x="0" y="378"/>
                </a:moveTo>
                <a:cubicBezTo>
                  <a:pt x="5452" y="378"/>
                  <a:pt x="10931" y="-164"/>
                  <a:pt x="16356" y="378"/>
                </a:cubicBezTo>
                <a:cubicBezTo>
                  <a:pt x="18122" y="554"/>
                  <a:pt x="19873" y="2328"/>
                  <a:pt x="21521" y="1669"/>
                </a:cubicBezTo>
                <a:cubicBezTo>
                  <a:pt x="24596" y="439"/>
                  <a:pt x="28525" y="-801"/>
                  <a:pt x="31421" y="808"/>
                </a:cubicBezTo>
                <a:cubicBezTo>
                  <a:pt x="39294" y="5181"/>
                  <a:pt x="45657" y="14582"/>
                  <a:pt x="54663" y="145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40" name="Shape 1440"/>
          <p:cNvSpPr/>
          <p:nvPr/>
        </p:nvSpPr>
        <p:spPr>
          <a:xfrm>
            <a:off x="5961300" y="2862275"/>
            <a:ext cx="731700" cy="290550"/>
          </a:xfrm>
          <a:custGeom>
            <a:pathLst>
              <a:path extrusionOk="0" h="11622" w="29268">
                <a:moveTo>
                  <a:pt x="0" y="11622"/>
                </a:moveTo>
                <a:cubicBezTo>
                  <a:pt x="9039" y="10417"/>
                  <a:pt x="7310" y="11626"/>
                  <a:pt x="9039" y="10761"/>
                </a:cubicBezTo>
                <a:cubicBezTo>
                  <a:pt x="12129" y="9216"/>
                  <a:pt x="13227" y="5171"/>
                  <a:pt x="15925" y="3013"/>
                </a:cubicBezTo>
                <a:cubicBezTo>
                  <a:pt x="19486" y="165"/>
                  <a:pt x="24708" y="0"/>
                  <a:pt x="2926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41" name="Shape 1441"/>
          <p:cNvSpPr/>
          <p:nvPr/>
        </p:nvSpPr>
        <p:spPr>
          <a:xfrm>
            <a:off x="6553125" y="3060333"/>
            <a:ext cx="150650" cy="996375"/>
          </a:xfrm>
          <a:custGeom>
            <a:pathLst>
              <a:path extrusionOk="0" h="39855" w="6026">
                <a:moveTo>
                  <a:pt x="0" y="39855"/>
                </a:moveTo>
                <a:cubicBezTo>
                  <a:pt x="5403" y="31749"/>
                  <a:pt x="6643" y="20569"/>
                  <a:pt x="4734" y="11017"/>
                </a:cubicBezTo>
                <a:cubicBezTo>
                  <a:pt x="4031" y="7500"/>
                  <a:pt x="-268" y="3672"/>
                  <a:pt x="1721" y="687"/>
                </a:cubicBezTo>
                <a:cubicBezTo>
                  <a:pt x="2521" y="-513"/>
                  <a:pt x="4584" y="256"/>
                  <a:pt x="6026" y="25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42" name="Shape 1442"/>
          <p:cNvSpPr txBox="1"/>
          <p:nvPr/>
        </p:nvSpPr>
        <p:spPr>
          <a:xfrm>
            <a:off x="609600" y="4400200"/>
            <a:ext cx="83844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4"/>
              </a:rPr>
              <a:t>https://www.youtube.com/watch?v=1SjJhwLrdbw&amp;t=1s&amp;index=11&amp;list=PLuWlr4oKSRUYjjwDOaZOX-54X4_OIUUeS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43" name="Shape 144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 txBox="1"/>
          <p:nvPr>
            <p:ph idx="1" type="body"/>
          </p:nvPr>
        </p:nvSpPr>
        <p:spPr>
          <a:xfrm>
            <a:off x="411450" y="1827225"/>
            <a:ext cx="8278200" cy="3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dk1"/>
                </a:solidFill>
                <a:hlinkClick r:id="rId3"/>
              </a:rPr>
              <a:t>bit.ly/istio-intro</a:t>
            </a:r>
            <a:endParaRPr sz="4000">
              <a:solidFill>
                <a:schemeClr val="dk1"/>
              </a:solidFill>
            </a:endParaRPr>
          </a:p>
          <a:p>
            <a:pPr indent="-50800" lvl="0" marL="2286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000" u="sng">
                <a:solidFill>
                  <a:schemeClr val="dk1"/>
                </a:solidFill>
                <a:hlinkClick r:id="rId4"/>
              </a:rPr>
              <a:t>bit.ly/istio-tutorial</a:t>
            </a:r>
            <a:endParaRPr sz="4000">
              <a:solidFill>
                <a:schemeClr val="dk1"/>
              </a:solidFill>
            </a:endParaRPr>
          </a:p>
          <a:p>
            <a:pPr indent="-50800" lvl="0" marL="2286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learn.openshift.com/servicemesh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449" name="Shape 14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5198" y="241900"/>
            <a:ext cx="2012750" cy="20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Shape 14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4150" y="4767176"/>
            <a:ext cx="1218000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@burrsutter    bit.ly/8stepsawesome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 Challenge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236650" y="44157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Hardware</a:t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236650" y="39585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</a:t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2236650" y="3044225"/>
            <a:ext cx="25269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Server</a:t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2236650" y="2059475"/>
            <a:ext cx="2521200" cy="369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.war or .ear</a:t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2236650" y="35013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Virtual Machine</a:t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2236650" y="258702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Configuration</a:t>
            </a:r>
            <a:endParaRPr/>
          </a:p>
        </p:txBody>
      </p:sp>
      <p:sp>
        <p:nvSpPr>
          <p:cNvPr id="477" name="Shape 477"/>
          <p:cNvSpPr txBox="1"/>
          <p:nvPr/>
        </p:nvSpPr>
        <p:spPr>
          <a:xfrm>
            <a:off x="4810725" y="40089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Linux Kernel Version &amp; Distribution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4810725" y="35517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Java 1.6.6_45 or Java 1.7.0_67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810725" y="30945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Weblogic 10.x.y, Tomcat 6.x.y, JBoss EAP 6.x.y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0" name="Shape 480"/>
          <p:cNvSpPr txBox="1"/>
          <p:nvPr/>
        </p:nvSpPr>
        <p:spPr>
          <a:xfrm>
            <a:off x="4810725" y="26373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JDBC driver, datasource, JMS queue, users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731975" y="1094950"/>
            <a:ext cx="742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Have you ever had “/” vs “\” break your app? Or perhaps needed a unique version of a JDBC driver? Or had a datasource with a slightly misspelled JNDI name? Or received a patch for the JVM or app server that broke your code?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846825" y="2059475"/>
            <a:ext cx="336900" cy="2182800"/>
          </a:xfrm>
          <a:prstGeom prst="leftBrace">
            <a:avLst>
              <a:gd fmla="val 8333" name="adj1"/>
              <a:gd fmla="val 4720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131750" y="2916625"/>
            <a:ext cx="2004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Containerize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Your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App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Bonus: Serverless/FaaS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bit.ly/faas-tutorial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learn.openshift.com/serverless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Shape 1457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 txBox="1"/>
          <p:nvPr>
            <p:ph idx="1" type="body"/>
          </p:nvPr>
        </p:nvSpPr>
        <p:spPr>
          <a:xfrm>
            <a:off x="826700" y="19307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Bonus: Eclipse Che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63" name="Shape 146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Allows you to launch a browser-based IDE inside of a Linux container that matches your production environment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latin typeface="Overpass"/>
                <a:ea typeface="Overpass"/>
                <a:cs typeface="Overpass"/>
                <a:sym typeface="Overpass"/>
                <a:hlinkClick r:id="rId3"/>
              </a:rPr>
              <a:t>http://www.eclipse.org/che/docs/setup/openshift/index.html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Overpass"/>
                <a:ea typeface="Overpass"/>
                <a:cs typeface="Overpass"/>
                <a:sym typeface="Overpass"/>
              </a:rPr>
              <a:t>Try it at </a:t>
            </a:r>
            <a:r>
              <a:rPr lang="en" sz="2800" u="sng">
                <a:latin typeface="Overpass"/>
                <a:ea typeface="Overpass"/>
                <a:cs typeface="Overpass"/>
                <a:sym typeface="Overpass"/>
                <a:hlinkClick r:id="rId4"/>
              </a:rPr>
              <a:t>openshift.io</a:t>
            </a:r>
            <a:endParaRPr sz="2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69" name="Shape 146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</a:t>
            </a:r>
            <a:r>
              <a:rPr lang="en"/>
              <a:t> Native IDE - Eclipse Che</a:t>
            </a:r>
            <a:endParaRPr/>
          </a:p>
        </p:txBody>
      </p:sp>
      <p:sp>
        <p:nvSpPr>
          <p:cNvPr id="1470" name="Shape 1470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Shape 147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8" name="Shape 1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8" y="26425"/>
            <a:ext cx="85502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verpass"/>
                <a:ea typeface="Overpass"/>
                <a:cs typeface="Overpass"/>
                <a:sym typeface="Overpass"/>
              </a:rPr>
              <a:t>Resources</a:t>
            </a:r>
            <a:endParaRPr sz="4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4" name="Shape 1484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2832425" y="1979625"/>
            <a:ext cx="36915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Demo: </a:t>
            </a:r>
            <a:r>
              <a:rPr lang="en" sz="1400" u="sng">
                <a:solidFill>
                  <a:schemeClr val="dk1"/>
                </a:solidFill>
                <a:hlinkClick r:id="rId3"/>
              </a:rPr>
              <a:t>bit.ly/msa-instructions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Slides: </a:t>
            </a:r>
            <a:r>
              <a:rPr lang="en" sz="1400" u="sng">
                <a:solidFill>
                  <a:schemeClr val="dk1"/>
                </a:solidFill>
                <a:hlinkClick r:id="rId4"/>
              </a:rPr>
              <a:t>bit.ly/microservicesdeepdive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Video Training: </a:t>
            </a:r>
            <a:r>
              <a:rPr lang="en" sz="1400" u="sng">
                <a:solidFill>
                  <a:schemeClr val="dk1"/>
                </a:solidFill>
                <a:hlinkClick r:id="rId5"/>
              </a:rPr>
              <a:t>bit.ly/microservicesvideo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91" name="Shape 1491"/>
          <p:cNvSpPr txBox="1"/>
          <p:nvPr/>
        </p:nvSpPr>
        <p:spPr>
          <a:xfrm>
            <a:off x="2512025" y="892425"/>
            <a:ext cx="47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1492" name="Shape 14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00" y="446025"/>
            <a:ext cx="1973225" cy="295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Shape 1493"/>
          <p:cNvSpPr txBox="1"/>
          <p:nvPr/>
        </p:nvSpPr>
        <p:spPr>
          <a:xfrm>
            <a:off x="2905650" y="572575"/>
            <a:ext cx="35091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Free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eBooks from developers.redhat.com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4" name="Shape 14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8375" y="446025"/>
            <a:ext cx="1924925" cy="296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Shape 1495"/>
          <p:cNvSpPr txBox="1"/>
          <p:nvPr/>
        </p:nvSpPr>
        <p:spPr>
          <a:xfrm>
            <a:off x="5990000" y="-24575"/>
            <a:ext cx="2951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8"/>
              </a:rPr>
              <a:t>bit.ly/reactivemicroservicesbook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6" name="Shape 1496"/>
          <p:cNvSpPr txBox="1"/>
          <p:nvPr/>
        </p:nvSpPr>
        <p:spPr>
          <a:xfrm>
            <a:off x="381000" y="66175"/>
            <a:ext cx="30000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9"/>
              </a:rPr>
              <a:t>bit.ly/javamicroservicesbook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7" name="Shape 1497"/>
          <p:cNvSpPr txBox="1"/>
          <p:nvPr/>
        </p:nvSpPr>
        <p:spPr>
          <a:xfrm>
            <a:off x="3430675" y="1162550"/>
            <a:ext cx="25269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Microservices Introductory Materials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8" name="Shape 1498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@burrsutter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9" name="Shape 1499"/>
          <p:cNvSpPr txBox="1"/>
          <p:nvPr/>
        </p:nvSpPr>
        <p:spPr>
          <a:xfrm>
            <a:off x="3430675" y="3219950"/>
            <a:ext cx="2526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Advanced Materials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0" name="Shape 1500"/>
          <p:cNvSpPr txBox="1"/>
          <p:nvPr/>
        </p:nvSpPr>
        <p:spPr>
          <a:xfrm>
            <a:off x="1565425" y="3590525"/>
            <a:ext cx="252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10"/>
              </a:rPr>
              <a:t>bit.ly/istio-tutorial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Shape 1501"/>
          <p:cNvSpPr txBox="1"/>
          <p:nvPr/>
        </p:nvSpPr>
        <p:spPr>
          <a:xfrm>
            <a:off x="2852556" y="2744950"/>
            <a:ext cx="2951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hlinkClick r:id="rId11"/>
              </a:rPr>
              <a:t>Kubernetes for Java Developers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2" name="Shape 150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04150" y="4767176"/>
            <a:ext cx="1218000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Shape 1503"/>
          <p:cNvSpPr txBox="1"/>
          <p:nvPr/>
        </p:nvSpPr>
        <p:spPr>
          <a:xfrm>
            <a:off x="1032025" y="3895325"/>
            <a:ext cx="35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13"/>
              </a:rPr>
              <a:t>learn.openshift.com/servicemesh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4" name="Shape 1504"/>
          <p:cNvSpPr txBox="1"/>
          <p:nvPr/>
        </p:nvSpPr>
        <p:spPr>
          <a:xfrm>
            <a:off x="5146825" y="3590525"/>
            <a:ext cx="252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14"/>
              </a:rPr>
              <a:t>bit.ly/faas-tutorial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5" name="Shape 1505"/>
          <p:cNvSpPr txBox="1"/>
          <p:nvPr/>
        </p:nvSpPr>
        <p:spPr>
          <a:xfrm>
            <a:off x="4613425" y="3895325"/>
            <a:ext cx="350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15"/>
              </a:rPr>
              <a:t>learn.openshift.com/serverless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Shape 1511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2" name="Shape 1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25" y="152400"/>
            <a:ext cx="3193575" cy="47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Shape 1513"/>
          <p:cNvSpPr txBox="1"/>
          <p:nvPr/>
        </p:nvSpPr>
        <p:spPr>
          <a:xfrm>
            <a:off x="4929225" y="2218925"/>
            <a:ext cx="365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bit.ly/mono2microdb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4" name="Shape 1514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@burrsutter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 txBox="1"/>
          <p:nvPr>
            <p:ph idx="1" type="body"/>
          </p:nvPr>
        </p:nvSpPr>
        <p:spPr>
          <a:xfrm>
            <a:off x="4779125" y="1493250"/>
            <a:ext cx="3736200" cy="13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0800" lvl="0" marL="2286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2000" u="sng">
                <a:solidFill>
                  <a:schemeClr val="dk1"/>
                </a:solidFill>
                <a:hlinkClick r:id="rId3"/>
              </a:rPr>
              <a:t>bit.ly/istio-book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21" name="Shape 1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701" y="198450"/>
            <a:ext cx="3181575" cy="477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@burrsutter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Shape 1528"/>
          <p:cNvSpPr txBox="1"/>
          <p:nvPr>
            <p:ph type="title"/>
          </p:nvPr>
        </p:nvSpPr>
        <p:spPr>
          <a:xfrm>
            <a:off x="400050" y="460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Keynote Demo 2018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529" name="Shape 1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150" y="4767176"/>
            <a:ext cx="1218000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Shape 1530"/>
          <p:cNvSpPr txBox="1"/>
          <p:nvPr/>
        </p:nvSpPr>
        <p:spPr>
          <a:xfrm>
            <a:off x="1371600" y="4684850"/>
            <a:ext cx="66300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https://youtu.be/hu2BmE1Wk_Q?t=477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531" name="Shape 153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00" y="963750"/>
            <a:ext cx="6741751" cy="35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@burrsutter    bit.ly/8stepsawesome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/>
          <p:nvPr>
            <p:ph idx="4294967295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8" name="Shape 1538"/>
          <p:cNvSpPr txBox="1"/>
          <p:nvPr>
            <p:ph type="title"/>
          </p:nvPr>
        </p:nvSpPr>
        <p:spPr>
          <a:xfrm>
            <a:off x="2861175" y="3714125"/>
            <a:ext cx="46803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@burrsutter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burr@redhat.com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Overpass"/>
                <a:ea typeface="Overpass"/>
                <a:cs typeface="Overpass"/>
                <a:sym typeface="Overpass"/>
                <a:hlinkClick r:id="rId3"/>
              </a:rPr>
              <a:t>https://developers.redhat.com/devnationlive/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latin typeface="Overpass"/>
                <a:ea typeface="Overpass"/>
                <a:cs typeface="Overpass"/>
                <a:sym typeface="Overpass"/>
                <a:hlinkClick r:id="rId4"/>
              </a:rPr>
              <a:t>http://bit.ly/8stepsawesome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9" name="Shape 1539"/>
          <p:cNvSpPr txBox="1"/>
          <p:nvPr>
            <p:ph type="title"/>
          </p:nvPr>
        </p:nvSpPr>
        <p:spPr>
          <a:xfrm>
            <a:off x="2861175" y="2875925"/>
            <a:ext cx="4680300" cy="6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8 Steps to Becoming Awesome with Kubernetes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40" name="Shape 1540"/>
          <p:cNvSpPr txBox="1"/>
          <p:nvPr/>
        </p:nvSpPr>
        <p:spPr>
          <a:xfrm rot="1120">
            <a:off x="2197190" y="3681346"/>
            <a:ext cx="921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Link</a:t>
            </a:r>
            <a:endParaRPr sz="3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541" name="Shape 1541"/>
          <p:cNvCxnSpPr>
            <a:stCxn id="1540" idx="2"/>
          </p:cNvCxnSpPr>
          <p:nvPr/>
        </p:nvCxnSpPr>
        <p:spPr>
          <a:xfrm>
            <a:off x="2657691" y="4278646"/>
            <a:ext cx="1276500" cy="41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Email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0" y="1063375"/>
            <a:ext cx="9044100" cy="4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MyApp.war has been tested with the following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On my Windows 7 desktop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JDK 1.8.43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Wildfly 9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Configuration: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Datasource: MySQLDS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914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Tested with: mysql-connector-java-5.1.31-bin.jar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3767075" y="1725975"/>
            <a:ext cx="4844700" cy="2436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4174575" y="1807450"/>
            <a:ext cx="42198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Production Environment</a:t>
            </a:r>
            <a:endParaRPr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Red Hat Enterprise Linux 6.2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JRE 1.7.3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WebSphere 8.5.5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Oracle 9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-22825" y="4778225"/>
            <a:ext cx="3123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    bit.ly/8stepsawesome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Dockerfile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36125" y="1370375"/>
            <a:ext cx="3667200" cy="3372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430775" y="1877475"/>
            <a:ext cx="3472500" cy="252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700225" y="2189300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700225" y="3408375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874775" y="13513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Container Guest OS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950975" y="18085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Java App Server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179575" y="23419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custom configuration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3979925" y="1336325"/>
            <a:ext cx="49107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FROM centos/wildfly</a:t>
            </a:r>
            <a:br>
              <a:rPr lang="en" sz="8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endParaRPr sz="800">
              <a:solidFill>
                <a:srgbClr val="333333"/>
              </a:solidFill>
              <a:highlight>
                <a:srgbClr val="F7F7F7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33333"/>
              </a:solidFill>
              <a:highlight>
                <a:srgbClr val="F7F7F7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8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COPY standalone.xml /opt/wildfly/standalone/configuration/</a:t>
            </a:r>
            <a:br>
              <a:rPr lang="en" sz="8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endParaRPr sz="800">
              <a:solidFill>
                <a:srgbClr val="333333"/>
              </a:solidFill>
              <a:highlight>
                <a:srgbClr val="F7F7F7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COPY mysql-connector-java-5.1.31-bin.jar /opt/wildfly/standalone/deployments/</a:t>
            </a:r>
            <a:b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r>
              <a:rPr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COPY mysql-sample-ds.xml /opt/wildfly/standalone/deployments/</a:t>
            </a:r>
            <a:br>
              <a:rPr lang="en" sz="8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endParaRPr sz="800">
              <a:solidFill>
                <a:srgbClr val="333333"/>
              </a:solidFill>
              <a:highlight>
                <a:srgbClr val="F7F7F7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800">
                <a:solidFill>
                  <a:srgbClr val="333333"/>
                </a:solidFill>
                <a:highlight>
                  <a:srgbClr val="F7F7F7"/>
                </a:highlight>
                <a:latin typeface="Overpass"/>
                <a:ea typeface="Overpass"/>
                <a:cs typeface="Overpass"/>
                <a:sym typeface="Overpass"/>
              </a:rPr>
            </a:br>
            <a:r>
              <a:rPr lang="en" sz="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COPY myapp/target/your.war /opt/wildfly/standalone/deployments/</a:t>
            </a:r>
            <a:endParaRPr sz="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1179575" y="34849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your.war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700225" y="2798900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1179575" y="29515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dependencies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10" name="Shape 510"/>
          <p:cNvCxnSpPr/>
          <p:nvPr/>
        </p:nvCxnSpPr>
        <p:spPr>
          <a:xfrm flipH="1">
            <a:off x="3084750" y="1572525"/>
            <a:ext cx="1056300" cy="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Shape 511"/>
          <p:cNvCxnSpPr/>
          <p:nvPr/>
        </p:nvCxnSpPr>
        <p:spPr>
          <a:xfrm flipH="1">
            <a:off x="2991825" y="1580975"/>
            <a:ext cx="1859100" cy="48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Shape 512"/>
          <p:cNvCxnSpPr>
            <a:endCxn id="505" idx="3"/>
          </p:cNvCxnSpPr>
          <p:nvPr/>
        </p:nvCxnSpPr>
        <p:spPr>
          <a:xfrm flipH="1">
            <a:off x="3655775" y="2510650"/>
            <a:ext cx="384000" cy="4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Shape 513"/>
          <p:cNvCxnSpPr/>
          <p:nvPr/>
        </p:nvCxnSpPr>
        <p:spPr>
          <a:xfrm rot="10800000">
            <a:off x="3579575" y="3200950"/>
            <a:ext cx="578100" cy="11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Shape 514"/>
          <p:cNvCxnSpPr/>
          <p:nvPr/>
        </p:nvCxnSpPr>
        <p:spPr>
          <a:xfrm rot="10800000">
            <a:off x="3456575" y="3803700"/>
            <a:ext cx="608400" cy="11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Shape 515"/>
          <p:cNvSpPr txBox="1"/>
          <p:nvPr/>
        </p:nvSpPr>
        <p:spPr>
          <a:xfrm>
            <a:off x="1579975" y="4758600"/>
            <a:ext cx="6717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Note: There are better ways to handle Java apps, this is for illustration purposes</a:t>
            </a:r>
            <a:endParaRPr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-22825" y="4778225"/>
            <a:ext cx="128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@burrsutter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